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64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6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66"/>
  </p:notesMasterIdLst>
  <p:sldIdLst>
    <p:sldId id="323" r:id="rId2"/>
    <p:sldId id="258" r:id="rId3"/>
    <p:sldId id="324" r:id="rId4"/>
    <p:sldId id="427" r:id="rId5"/>
    <p:sldId id="260" r:id="rId6"/>
    <p:sldId id="261" r:id="rId7"/>
    <p:sldId id="268" r:id="rId8"/>
    <p:sldId id="440" r:id="rId9"/>
    <p:sldId id="441" r:id="rId10"/>
    <p:sldId id="442" r:id="rId11"/>
    <p:sldId id="443" r:id="rId12"/>
    <p:sldId id="444" r:id="rId13"/>
    <p:sldId id="445" r:id="rId14"/>
    <p:sldId id="447" r:id="rId15"/>
    <p:sldId id="448" r:id="rId16"/>
    <p:sldId id="449" r:id="rId17"/>
    <p:sldId id="450" r:id="rId18"/>
    <p:sldId id="451" r:id="rId19"/>
    <p:sldId id="452" r:id="rId20"/>
    <p:sldId id="453" r:id="rId21"/>
    <p:sldId id="454" r:id="rId22"/>
    <p:sldId id="455" r:id="rId23"/>
    <p:sldId id="456" r:id="rId24"/>
    <p:sldId id="457" r:id="rId25"/>
    <p:sldId id="458" r:id="rId26"/>
    <p:sldId id="459" r:id="rId27"/>
    <p:sldId id="460" r:id="rId28"/>
    <p:sldId id="461" r:id="rId29"/>
    <p:sldId id="462" r:id="rId30"/>
    <p:sldId id="463" r:id="rId31"/>
    <p:sldId id="464" r:id="rId32"/>
    <p:sldId id="467" r:id="rId33"/>
    <p:sldId id="503" r:id="rId34"/>
    <p:sldId id="504" r:id="rId35"/>
    <p:sldId id="505" r:id="rId36"/>
    <p:sldId id="506" r:id="rId37"/>
    <p:sldId id="507" r:id="rId38"/>
    <p:sldId id="508" r:id="rId39"/>
    <p:sldId id="473" r:id="rId40"/>
    <p:sldId id="476" r:id="rId41"/>
    <p:sldId id="477" r:id="rId42"/>
    <p:sldId id="478" r:id="rId43"/>
    <p:sldId id="479" r:id="rId44"/>
    <p:sldId id="480" r:id="rId45"/>
    <p:sldId id="481" r:id="rId46"/>
    <p:sldId id="509" r:id="rId47"/>
    <p:sldId id="510" r:id="rId48"/>
    <p:sldId id="484" r:id="rId49"/>
    <p:sldId id="487" r:id="rId50"/>
    <p:sldId id="488" r:id="rId51"/>
    <p:sldId id="489" r:id="rId52"/>
    <p:sldId id="490" r:id="rId53"/>
    <p:sldId id="491" r:id="rId54"/>
    <p:sldId id="511" r:id="rId55"/>
    <p:sldId id="512" r:id="rId56"/>
    <p:sldId id="513" r:id="rId57"/>
    <p:sldId id="495" r:id="rId58"/>
    <p:sldId id="496" r:id="rId59"/>
    <p:sldId id="497" r:id="rId60"/>
    <p:sldId id="500" r:id="rId61"/>
    <p:sldId id="501" r:id="rId62"/>
    <p:sldId id="502" r:id="rId63"/>
    <p:sldId id="436" r:id="rId64"/>
    <p:sldId id="306" r:id="rId65"/>
  </p:sldIdLst>
  <p:sldSz cx="9144000" cy="5143500" type="screen16x9"/>
  <p:notesSz cx="6858000" cy="9144000"/>
  <p:embeddedFontLst>
    <p:embeddedFont>
      <p:font typeface="Roboto" charset="0"/>
      <p:regular r:id="rId67"/>
      <p:bold r:id="rId68"/>
      <p:italic r:id="rId69"/>
      <p:boldItalic r:id="rId70"/>
    </p:embeddedFont>
    <p:embeddedFont>
      <p:font typeface="Consolas" pitchFamily="49" charset="0"/>
      <p:regular r:id="rId71"/>
      <p:bold r:id="rId72"/>
      <p:italic r:id="rId73"/>
      <p:boldItalic r:id="rId74"/>
    </p:embeddedFont>
    <p:embeddedFont>
      <p:font typeface="Calibri" pitchFamily="34" charset="0"/>
      <p:regular r:id="rId75"/>
      <p:bold r:id="rId76"/>
      <p:italic r:id="rId77"/>
      <p:boldItalic r:id="rId78"/>
    </p:embeddedFont>
    <p:embeddedFont>
      <p:font typeface="Arial Unicode MS" pitchFamily="34" charset="-128"/>
      <p:regular r:id="rId79"/>
    </p:embeddedFont>
    <p:embeddedFont>
      <p:font typeface="Segoe UI" pitchFamily="34" charset="0"/>
      <p:regular r:id="rId80"/>
      <p:bold r:id="rId81"/>
      <p:italic r:id="rId82"/>
      <p:boldItalic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669900"/>
    <a:srgbClr val="99CC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049BB3-00C0-4E36-B14F-18F9014FF099}">
  <a:tblStyle styleId="{94049BB3-00C0-4E36-B14F-18F9014FF0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987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-354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76" Type="http://schemas.openxmlformats.org/officeDocument/2006/relationships/font" Target="fonts/font10.fntdata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6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80" Type="http://schemas.openxmlformats.org/officeDocument/2006/relationships/font" Target="fonts/font14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font" Target="fonts/font15.fntdata"/><Relationship Id="rId8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f224ada0c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f224ada0c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559280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316578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7122770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056211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950462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5690452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8762169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7850897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9031892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7821032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836904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305d12f4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305d12f4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6005249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40363227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1104511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7191714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4144969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4704245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8765983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8841692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0575966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111704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752d28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752d28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548652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5605123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6455403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8445472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40605382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42834468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8310087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2786726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883190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6071333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4172601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752d28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752d28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5918932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6688635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0470190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5087674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5249346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6122814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399673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4316545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2231650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8431488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5931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818286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41748994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0905755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6301557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8506000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79490807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1413625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40346098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7263774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53941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f62e00541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f62e00541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45183272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31189913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35961573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f62e00541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f62e00541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e3a70745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e3a70745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741283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337278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8" y="-10075"/>
            <a:ext cx="9161923" cy="51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1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30000" y="1310381"/>
            <a:ext cx="78624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4239255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500"/>
              <a:buNone/>
              <a:defRPr sz="15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2"/>
          </p:nvPr>
        </p:nvSpPr>
        <p:spPr>
          <a:xfrm>
            <a:off x="3891775" y="2252794"/>
            <a:ext cx="4587900" cy="20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7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base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abstract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override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virtual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override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csharp/language-reference/keywords/new-modifier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%D0%9F%D0%BE%D0%BB%D0%B5_%D0%BA%D0%BB%D0%B0%D1%81%D1%81%D0%B0" TargetMode="External"/><Relationship Id="rId3" Type="http://schemas.openxmlformats.org/officeDocument/2006/relationships/hyperlink" Target="https://en.wikipedia.org/wiki/Class_diagram" TargetMode="External"/><Relationship Id="rId7" Type="http://schemas.openxmlformats.org/officeDocument/2006/relationships/hyperlink" Target="https://ru.wikipedia.org/wiki/%D0%9A%D0%BB%D0%B0%D1%81%D1%81_(%D0%BF%D1%80%D0%BE%D0%B3%D1%80%D0%B0%D0%BC%D0%BC%D0%B8%D1%80%D0%BE%D0%B2%D0%B0%D0%BD%D0%B8%D0%B5)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ru.wikipedia.org/wiki/UML" TargetMode="External"/><Relationship Id="rId5" Type="http://schemas.openxmlformats.org/officeDocument/2006/relationships/hyperlink" Target="https://ru.wikipedia.org/wiki/%D0%94%D0%B8%D0%B0%D0%B3%D1%80%D0%B0%D0%BC%D0%BC%D0%B0_(UML)" TargetMode="External"/><Relationship Id="rId10" Type="http://schemas.openxmlformats.org/officeDocument/2006/relationships/image" Target="../media/image40.png"/><Relationship Id="rId4" Type="http://schemas.openxmlformats.org/officeDocument/2006/relationships/hyperlink" Target="https://ru.wikipedia.org/wiki/%D0%90%D0%BD%D0%B3%D0%BB%D0%B8%D0%B9%D1%81%D0%BA%D0%B8%D0%B9_%D1%8F%D0%B7%D1%8B%D0%BA" TargetMode="External"/><Relationship Id="rId9" Type="http://schemas.openxmlformats.org/officeDocument/2006/relationships/hyperlink" Target="https://ru.wikipedia.org/wiki/%D0%9C%D0%B5%D1%82%D0%BE%D0%B4_(%D1%8F%D0%B7%D1%8B%D0%BA%D0%B8_%D0%BF%D1%80%D0%BE%D0%B3%D1%80%D0%B0%D0%BC%D0%BC%D0%B8%D1%80%D0%BE%D0%B2%D0%B0%D0%BD%D0%B8%D1%8F)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38" name="Google Shape;138;p32"/>
          <p:cNvSpPr txBox="1">
            <a:spLocks noGrp="1"/>
          </p:cNvSpPr>
          <p:nvPr>
            <p:ph type="title"/>
          </p:nvPr>
        </p:nvSpPr>
        <p:spPr>
          <a:xfrm>
            <a:off x="534600" y="1776000"/>
            <a:ext cx="76542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400" dirty="0" smtClean="0"/>
              <a:t>ООП</a:t>
            </a:r>
            <a:endParaRPr sz="4400" dirty="0"/>
          </a:p>
        </p:txBody>
      </p:sp>
    </p:spTree>
    <p:extLst>
      <p:ext uri="{BB962C8B-B14F-4D97-AF65-F5344CB8AC3E}">
        <p14:creationId xmlns="" xmlns:p14="http://schemas.microsoft.com/office/powerpoint/2010/main" val="413665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Функциональное программирование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578593" y="1164170"/>
            <a:ext cx="436547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/>
              <a:t>Функциональное </a:t>
            </a:r>
            <a:r>
              <a:rPr lang="ru-RU" sz="1200" dirty="0"/>
              <a:t>программирование хорошо подходит для легких программ без сложной структуры. Но если блоки кода большие, а функций сотни, придется редактировать каждую из них, продумывать новую логику. В результате может образоваться много плохо читаемого, </a:t>
            </a:r>
            <a:r>
              <a:rPr lang="ru-RU" sz="1200"/>
              <a:t>перемешанного </a:t>
            </a:r>
            <a:r>
              <a:rPr lang="ru-RU" sz="1200" smtClean="0"/>
              <a:t>кода («</a:t>
            </a:r>
            <a:r>
              <a:rPr lang="ru-RU" sz="1200" dirty="0" smtClean="0"/>
              <a:t>спагетти-кода).</a:t>
            </a:r>
            <a:endParaRPr lang="en-US" sz="1200" dirty="0" smtClean="0"/>
          </a:p>
          <a:p>
            <a:endParaRPr lang="en-US" sz="1200" dirty="0"/>
          </a:p>
          <a:p>
            <a:r>
              <a:rPr lang="ru-RU" sz="1200" dirty="0"/>
              <a:t>Минусы использования функционального программирования </a:t>
            </a:r>
            <a:r>
              <a:rPr lang="ru-RU" sz="1200" b="1" dirty="0"/>
              <a:t>для крупных проектов</a:t>
            </a:r>
            <a:r>
              <a:rPr lang="ru-RU" sz="1200" dirty="0"/>
              <a:t>:</a:t>
            </a:r>
          </a:p>
          <a:p>
            <a:pPr marL="342900" indent="-342900">
              <a:buAutoNum type="arabicPeriod"/>
            </a:pPr>
            <a:r>
              <a:rPr lang="ru-RU" sz="1200" dirty="0"/>
              <a:t>Сложно управлять кодом в виду того, что</a:t>
            </a:r>
            <a:r>
              <a:rPr lang="en-US" sz="1200" dirty="0"/>
              <a:t> </a:t>
            </a:r>
            <a:r>
              <a:rPr lang="ru-RU" sz="1200" dirty="0"/>
              <a:t>становится сложно декомпозировать код.</a:t>
            </a:r>
          </a:p>
          <a:p>
            <a:pPr marL="342900" indent="-342900">
              <a:buAutoNum type="arabicPeriod"/>
            </a:pPr>
            <a:r>
              <a:rPr lang="ru-RU" sz="1200" dirty="0"/>
              <a:t>Отсутствовала инкапсуляция, в виду этого была нарушена связь между кодом и данными.</a:t>
            </a:r>
          </a:p>
          <a:p>
            <a:pPr marL="342900" indent="-342900">
              <a:buAutoNum type="arabicPeriod"/>
            </a:pPr>
            <a:r>
              <a:rPr lang="ru-RU" sz="1200" dirty="0"/>
              <a:t>Необходимо было копировать код и, как следствие, его дублировать.</a:t>
            </a:r>
          </a:p>
          <a:p>
            <a:endParaRPr lang="en-US" sz="1200" dirty="0" smtClean="0"/>
          </a:p>
        </p:txBody>
      </p:sp>
      <p:pic>
        <p:nvPicPr>
          <p:cNvPr id="1026" name="Picture 2" descr="ООП спагетти-ко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972" y="1633307"/>
            <a:ext cx="3375668" cy="22504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66579851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ООП?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006050"/>
            <a:ext cx="81903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181818"/>
                </a:solidFill>
                <a:latin typeface="HeliosExtC"/>
              </a:rPr>
              <a:t>Объектно-ориентированное программирование (ООП) — это подход, при котором программа рассматривается как набор объектов, взаимодействующих друг с другом. У каждого есть свойства и поведение. </a:t>
            </a:r>
            <a:endParaRPr lang="ru-RU" dirty="0" smtClean="0">
              <a:solidFill>
                <a:srgbClr val="181818"/>
              </a:solidFill>
              <a:latin typeface="HeliosExtC"/>
            </a:endParaRPr>
          </a:p>
          <a:p>
            <a:r>
              <a:rPr lang="ru-RU" dirty="0" smtClean="0">
                <a:solidFill>
                  <a:srgbClr val="181818"/>
                </a:solidFill>
                <a:latin typeface="HeliosExtC"/>
              </a:rPr>
              <a:t>ООП – это программирование с помощью классов и объектов.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207" y="1956281"/>
            <a:ext cx="5461175" cy="269139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4470724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из перечисленного ниже НЕ является принципом ООП?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2" name="Picture 4" descr="C:\Users\pavel\Downloads\maxresdefaul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8793" y="1363410"/>
            <a:ext cx="4933814" cy="32157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0295021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Принципы ООП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79936" y="1294291"/>
            <a:ext cx="3701977" cy="1657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Объектно-ориентированное программирование основано на следующих принципах: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Инкапсуляция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Наследование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Полиморфизм (типов)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Абстракция</a:t>
            </a:r>
            <a:endParaRPr lang="ru-RU" dirty="0"/>
          </a:p>
        </p:txBody>
      </p:sp>
      <p:pic>
        <p:nvPicPr>
          <p:cNvPr id="1026" name="Picture 2" descr="Принципы ООП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600" y="1570245"/>
            <a:ext cx="5280212" cy="2481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33559978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Инкапсуляция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329777363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такое инкапсуляция?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1" y="1009923"/>
            <a:ext cx="3610234" cy="277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Инкапсуляция заключается в объединении данных и методов, которые с ними работают, внутри одного объекта. </a:t>
            </a:r>
            <a:endParaRPr lang="en-US" dirty="0" smtClean="0"/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При этом доступ к данным объекта ограничивается (через модификаторы доступа), чтобы скрыть внутреннюю реализацию и предоставить только необходимый интерфейс.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154" name="Picture 2" descr="AlgoDaily - Understanding Encapsulation in Programmi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08835" y="1015080"/>
            <a:ext cx="4219032" cy="36093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05825066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Содержимое класса</a:t>
            </a:r>
            <a:endParaRPr lang="ru-RU" dirty="0"/>
          </a:p>
        </p:txBody>
      </p:sp>
      <p:sp>
        <p:nvSpPr>
          <p:cNvPr id="5" name="Google Shape;438;p74"/>
          <p:cNvSpPr txBox="1"/>
          <p:nvPr/>
        </p:nvSpPr>
        <p:spPr>
          <a:xfrm>
            <a:off x="598601" y="1009923"/>
            <a:ext cx="2358905" cy="281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В </a:t>
            </a:r>
            <a:r>
              <a:rPr lang="en-US" dirty="0" smtClean="0"/>
              <a:t>C# </a:t>
            </a:r>
            <a:r>
              <a:rPr lang="ru-RU" dirty="0" smtClean="0"/>
              <a:t>класс может содержать: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Поля (</a:t>
            </a:r>
            <a:r>
              <a:rPr lang="en-US" dirty="0" smtClean="0"/>
              <a:t>Fields)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Свойства (</a:t>
            </a:r>
            <a:r>
              <a:rPr lang="en-US" dirty="0" smtClean="0"/>
              <a:t>Properties)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Методы (</a:t>
            </a:r>
            <a:r>
              <a:rPr lang="en-US" dirty="0" smtClean="0"/>
              <a:t>Methods)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Конструкторы (</a:t>
            </a:r>
            <a:r>
              <a:rPr lang="en-US" dirty="0" smtClean="0"/>
              <a:t>Constructors)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121744" y="746826"/>
            <a:ext cx="291792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Coder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Поле(я)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;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salary</a:t>
            </a:r>
            <a:r>
              <a:rPr lang="en-US" sz="1200" dirty="0" smtClean="0">
                <a:latin typeface="Consolas"/>
              </a:rPr>
              <a:t>;</a:t>
            </a:r>
          </a:p>
          <a:p>
            <a:r>
              <a:rPr lang="en-US" sz="1200" dirty="0" smtClean="0">
                <a:latin typeface="Consolas"/>
              </a:rPr>
              <a:t>    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Свойство(а)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    {   </a:t>
            </a:r>
          </a:p>
          <a:p>
            <a:r>
              <a:rPr lang="en-US" sz="1200" dirty="0" smtClean="0">
                <a:latin typeface="Consolas"/>
              </a:rPr>
              <a:t>    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sz="1200" dirty="0" smtClean="0">
                <a:latin typeface="Consolas"/>
              </a:rPr>
              <a:t> {</a:t>
            </a:r>
            <a:r>
              <a:rPr lang="en-US" sz="1200" dirty="0" smtClean="0">
                <a:solidFill>
                  <a:srgbClr val="AF00DB"/>
                </a:solidFill>
                <a:latin typeface="Consolas"/>
              </a:rPr>
              <a:t>return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en-US" sz="1200" dirty="0" smtClean="0">
                <a:latin typeface="Consolas"/>
              </a:rPr>
              <a:t>.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;} }   }</a:t>
            </a: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Метод(</a:t>
            </a:r>
            <a:r>
              <a:rPr lang="ru-RU" sz="1200" dirty="0" err="1" smtClean="0">
                <a:solidFill>
                  <a:srgbClr val="008000"/>
                </a:solidFill>
                <a:latin typeface="Consolas"/>
              </a:rPr>
              <a:t>ы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)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WriteCode</a:t>
            </a:r>
            <a:r>
              <a:rPr lang="en-US" sz="1200" dirty="0" smtClean="0">
                <a:latin typeface="Consolas"/>
              </a:rPr>
              <a:t>()</a:t>
            </a:r>
          </a:p>
          <a:p>
            <a:r>
              <a:rPr lang="en-US" sz="1200" dirty="0" smtClean="0">
                <a:latin typeface="Consolas"/>
              </a:rPr>
              <a:t>    {  }</a:t>
            </a: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Конструктор(</a:t>
            </a:r>
            <a:r>
              <a:rPr lang="ru-RU" sz="1200" dirty="0" err="1" smtClean="0">
                <a:solidFill>
                  <a:srgbClr val="008000"/>
                </a:solidFill>
                <a:latin typeface="Consolas"/>
              </a:rPr>
              <a:t>ы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)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Coder</a:t>
            </a:r>
            <a:r>
              <a:rPr lang="en-US" sz="1200" dirty="0" smtClean="0">
                <a:latin typeface="Consolas"/>
              </a:rPr>
              <a:t>(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)</a:t>
            </a:r>
          </a:p>
          <a:p>
            <a:r>
              <a:rPr lang="en-US" sz="1200" dirty="0" smtClean="0">
                <a:latin typeface="Consolas"/>
              </a:rPr>
              <a:t>    {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en-US" sz="1200" dirty="0" smtClean="0">
                <a:latin typeface="Consolas"/>
              </a:rPr>
              <a:t>.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 =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;    }</a:t>
            </a:r>
          </a:p>
          <a:p>
            <a:r>
              <a:rPr lang="en-US" sz="1200" dirty="0" smtClean="0">
                <a:latin typeface="Consolas"/>
              </a:rPr>
              <a:t>}</a:t>
            </a:r>
            <a:endParaRPr lang="en-US" sz="1200" dirty="0">
              <a:latin typeface="Consolas"/>
            </a:endParaRPr>
          </a:p>
        </p:txBody>
      </p:sp>
      <p:pic>
        <p:nvPicPr>
          <p:cNvPr id="1026" name="Picture 2" descr="ООП (объектно-ориентированное программирование) - что это простыми словами:  принципы и сут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903" y="1539438"/>
            <a:ext cx="3481677" cy="23211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5245092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Права доступа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1023469"/>
            <a:ext cx="7916343" cy="1602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Права доступа к членам класса в программировании нужны для управления видимостью и доступом к данным и методам объекта. Они обеспечивают </a:t>
            </a:r>
            <a:r>
              <a:rPr lang="ru-RU" b="1" dirty="0" smtClean="0"/>
              <a:t>инкапсуляцию</a:t>
            </a:r>
            <a:r>
              <a:rPr lang="ru-RU" dirty="0" smtClean="0"/>
              <a:t>, один из ключевых принципов объектно-ориентированного программирования (ООП), помогая скрыть внутреннюю реализацию объекта и предоставляя только необходимый для работы интерфейс.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3" name="Таблица 12"/>
          <p:cNvGraphicFramePr>
            <a:graphicFrameLocks noGrp="1"/>
          </p:cNvGraphicFramePr>
          <p:nvPr>
            <p:extLst/>
          </p:nvPr>
        </p:nvGraphicFramePr>
        <p:xfrm>
          <a:off x="500550" y="2594043"/>
          <a:ext cx="3385226" cy="1944931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70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383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Модификатор</a:t>
                      </a:r>
                    </a:p>
                  </a:txBody>
                  <a:tcPr marL="8514" marR="8514" marT="85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Описание</a:t>
                      </a:r>
                    </a:p>
                  </a:txBody>
                  <a:tcPr marL="8514" marR="8514" marT="85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Unicode MS"/>
                        </a:rPr>
                        <a:t>public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из любого места, где виден объект.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private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только внутри класса, в котором он определён. Это значение по умолчанию.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806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protected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в классе и его наследниках.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internal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внутри текущей сборки (</a:t>
                      </a:r>
                      <a:r>
                        <a:rPr lang="ru-RU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assembly</a:t>
                      </a:r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).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7106" name="Picture 2" descr="Курс Java Core - Лекция: Инкапсуляция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0309" y="2639986"/>
            <a:ext cx="4430541" cy="20849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8369495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2" y="1424970"/>
            <a:ext cx="3197581" cy="302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 smtClean="0">
                <a:latin typeface="Consolas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предоставляет возможность миру взаимодействовать с созданным объектом.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завести автомобиль ключом зажигания. </a:t>
            </a:r>
            <a:r>
              <a:rPr lang="ru-RU" i="1" dirty="0" smtClean="0">
                <a:latin typeface="Roboto"/>
                <a:ea typeface="Roboto"/>
                <a:cs typeface="Roboto"/>
                <a:sym typeface="Roboto"/>
              </a:rPr>
              <a:t>Для того, чтобы запустить двигатель, человек не должен залезать в двигатель, у него есть интерфейс (публичный метод запуска двигателя).</a:t>
            </a:r>
          </a:p>
        </p:txBody>
      </p:sp>
      <p:pic>
        <p:nvPicPr>
          <p:cNvPr id="2050" name="Picture 2" descr="Не поворачивается ключ в замке зажигания - Автоэлектрик 2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1960" y="1263046"/>
            <a:ext cx="4873314" cy="2240604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4907597" y="3639946"/>
            <a:ext cx="267762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Car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FF0000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RunEngine</a:t>
            </a:r>
            <a:r>
              <a:rPr lang="en-US" sz="1200" dirty="0" smtClean="0">
                <a:latin typeface="Consolas"/>
              </a:rPr>
              <a:t>()</a:t>
            </a:r>
          </a:p>
          <a:p>
            <a:r>
              <a:rPr lang="en-US" sz="1200" dirty="0" smtClean="0">
                <a:latin typeface="Consolas"/>
              </a:rPr>
              <a:t>    {  }</a:t>
            </a:r>
          </a:p>
          <a:p>
            <a:r>
              <a:rPr lang="en-US" sz="1200" dirty="0" smtClean="0">
                <a:latin typeface="Consolas"/>
              </a:rPr>
              <a:t>}</a:t>
            </a:r>
            <a:endParaRPr lang="en-US" sz="1200" dirty="0">
              <a:latin typeface="Consola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8091634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3" y="1424970"/>
            <a:ext cx="3694538" cy="302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не предоставляет миру возможность взаимодействовать с созданным объектом, а служит только для внутреннего использования.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двигатель автомобиля передает крутящий момент(</a:t>
            </a:r>
            <a:r>
              <a:rPr lang="en-US" dirty="0" err="1" smtClean="0">
                <a:solidFill>
                  <a:srgbClr val="795E26"/>
                </a:solidFill>
                <a:latin typeface="Consolas"/>
              </a:rPr>
              <a:t>GetTwist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). Все, что происходит внутри двигателя: подача топлива, подача воздуха и пр. – скрыто от мира. Все узлы, агрегаты, характеристики – тоже.</a:t>
            </a:r>
          </a:p>
        </p:txBody>
      </p:sp>
      <p:pic>
        <p:nvPicPr>
          <p:cNvPr id="89090" name="Picture 2" descr="Устройство двигателя внутреннего сгорания - autoleek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23064" y="1018161"/>
            <a:ext cx="3058808" cy="2294106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4182527" y="2612193"/>
            <a:ext cx="29056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Engine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GetTwist</a:t>
            </a:r>
            <a:r>
              <a:rPr lang="en-US" sz="1200" dirty="0" smtClean="0">
                <a:latin typeface="Consolas"/>
              </a:rPr>
              <a:t>()</a:t>
            </a:r>
          </a:p>
          <a:p>
            <a:r>
              <a:rPr lang="en-US" sz="1200" dirty="0" smtClean="0">
                <a:latin typeface="Consolas"/>
              </a:rPr>
              <a:t>    {  }</a:t>
            </a: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latin typeface="Consolas"/>
              </a:rPr>
              <a:t>    </a:t>
            </a:r>
            <a:r>
              <a:rPr lang="en-US" sz="1200" b="1" dirty="0" smtClean="0">
                <a:solidFill>
                  <a:srgbClr val="FF0000"/>
                </a:solidFill>
                <a:latin typeface="Consolas"/>
              </a:rPr>
              <a:t>private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GetAir</a:t>
            </a:r>
            <a:r>
              <a:rPr lang="en-US" sz="1200" dirty="0" smtClean="0">
                <a:latin typeface="Consolas"/>
              </a:rPr>
              <a:t>()</a:t>
            </a:r>
          </a:p>
          <a:p>
            <a:r>
              <a:rPr lang="en-US" sz="1200" dirty="0" smtClean="0">
                <a:latin typeface="Consolas"/>
              </a:rPr>
              <a:t>    {  }</a:t>
            </a:r>
          </a:p>
          <a:p>
            <a:r>
              <a:rPr lang="en-US" sz="1200" dirty="0" smtClean="0">
                <a:latin typeface="Consolas"/>
              </a:rPr>
              <a:t>    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b="1" dirty="0" smtClean="0">
                <a:solidFill>
                  <a:srgbClr val="FF0000"/>
                </a:solidFill>
                <a:latin typeface="Consolas"/>
              </a:rPr>
              <a:t>private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001080"/>
                </a:solidFill>
                <a:latin typeface="Consolas"/>
              </a:rPr>
              <a:t>angularVelocity</a:t>
            </a:r>
            <a:r>
              <a:rPr lang="en-US" sz="1200" dirty="0" smtClean="0">
                <a:latin typeface="Consolas"/>
              </a:rPr>
              <a:t>;</a:t>
            </a:r>
          </a:p>
          <a:p>
            <a:r>
              <a:rPr lang="en-US" sz="1200" dirty="0" smtClean="0">
                <a:latin typeface="Consolas"/>
              </a:rPr>
              <a:t>}</a:t>
            </a:r>
            <a:endParaRPr lang="en-US" sz="1200" dirty="0">
              <a:latin typeface="Consola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4358670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 txBox="1"/>
          <p:nvPr/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Проверить, идет ли запись</a:t>
            </a:r>
            <a:endParaRPr sz="2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33"/>
          <p:cNvSpPr txBox="1"/>
          <p:nvPr/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Напишите 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«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»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 чат, если меня слышно и видно</a:t>
            </a:r>
            <a:endParaRPr sz="35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3"/>
          <p:cNvPicPr preferRelativeResize="0"/>
          <p:nvPr/>
        </p:nvPicPr>
        <p:blipFill rotWithShape="1">
          <a:blip r:embed="rId5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3" y="1424970"/>
            <a:ext cx="3441618" cy="2712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Consolas"/>
              </a:rPr>
              <a:t>protected</a:t>
            </a:r>
            <a:r>
              <a:rPr lang="ru-RU" dirty="0" smtClean="0">
                <a:solidFill>
                  <a:srgbClr val="0000FF"/>
                </a:solidFill>
                <a:latin typeface="Consolas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не предоставляет миру возможность взаимодействовать с созданным объектом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 служит только для использования в наследовании.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все (в любом случае большинство) автомобили состоят из одних и тех же элементов. Скажем, что у любого автомобиля есть такой показатель, как скорость, но у разных автомобилей она может быть разной.</a:t>
            </a:r>
          </a:p>
        </p:txBody>
      </p:sp>
      <p:pic>
        <p:nvPicPr>
          <p:cNvPr id="1026" name="Picture 2" descr="ELING KM GPS Speedometer Odometer 200KM/H for Auto Marine Truck with  Backlight 85mm 12V/24V : Amazon.ca: Automoti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893" y="2087998"/>
            <a:ext cx="1593498" cy="15970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5782791" y="1424970"/>
            <a:ext cx="315941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Car</a:t>
            </a:r>
            <a:endParaRPr lang="en-US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protected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GetSpeed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11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/>
            </a:r>
            <a:b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267F99"/>
                </a:solidFill>
                <a:latin typeface="Consolas" panose="020B0609020204030204" pitchFamily="49" charset="0"/>
              </a:rPr>
              <a:t>SuperCar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: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Car</a:t>
            </a:r>
            <a:endParaRPr lang="en-US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protected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GetSpeed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11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98658"/>
                </a:solidFill>
                <a:latin typeface="Consolas" panose="020B0609020204030204" pitchFamily="49" charset="0"/>
              </a:rPr>
              <a:t>200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 //</a:t>
            </a:r>
            <a:r>
              <a:rPr lang="ru-RU" sz="1100" dirty="0">
                <a:solidFill>
                  <a:srgbClr val="008000"/>
                </a:solidFill>
                <a:latin typeface="Consolas" panose="020B0609020204030204" pitchFamily="49" charset="0"/>
              </a:rPr>
              <a:t>Переопределение не </a:t>
            </a:r>
            <a:r>
              <a:rPr lang="ru-RU" sz="11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обязательно</a:t>
            </a:r>
            <a:endParaRPr lang="ru-RU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1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="" xmlns:p14="http://schemas.microsoft.com/office/powerpoint/2010/main" val="251389463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Best Practice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49" y="1215777"/>
            <a:ext cx="776688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Roboto"/>
                <a:ea typeface="Roboto"/>
                <a:cs typeface="Roboto"/>
                <a:sym typeface="Roboto"/>
              </a:rPr>
              <a:t>1. Всегда обозначайте минимально-необходимый модификатор доступа.</a:t>
            </a:r>
          </a:p>
          <a:p>
            <a:r>
              <a:rPr lang="ru-RU" dirty="0">
                <a:latin typeface="Roboto"/>
                <a:ea typeface="Roboto"/>
                <a:cs typeface="Roboto"/>
                <a:sym typeface="Roboto"/>
              </a:rPr>
              <a:t>2. Для членов класса действует правила:</a:t>
            </a:r>
          </a:p>
          <a:p>
            <a:r>
              <a:rPr lang="ru-RU" dirty="0">
                <a:latin typeface="Roboto"/>
                <a:ea typeface="Roboto"/>
                <a:cs typeface="Roboto"/>
                <a:sym typeface="Roboto"/>
              </a:rPr>
              <a:t>2.1 Для полей – модификатор 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  <a:p>
            <a:r>
              <a:rPr lang="ru-RU" dirty="0">
                <a:latin typeface="Roboto"/>
                <a:ea typeface="Roboto"/>
                <a:cs typeface="Roboto"/>
                <a:sym typeface="Roboto"/>
              </a:rPr>
              <a:t>2.2 Для свойств – 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  <a:p>
            <a:r>
              <a:rPr lang="ru-RU" dirty="0">
                <a:latin typeface="Roboto"/>
                <a:ea typeface="Roboto"/>
                <a:cs typeface="Roboto"/>
                <a:sym typeface="Roboto"/>
              </a:rPr>
              <a:t>2.3 Для методов – зависит от способа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использования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2.3.1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Методы, использующиеся только внутри кода класса – 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</a:p>
          <a:p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2.3.2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Методы,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использующие объект извне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– 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</a:p>
          <a:p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2.3.3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Методы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, которые должны быть унаследованы, но не доступны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извне – 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9732688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Инкапсуляция дает следующую информацию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1512844"/>
            <a:ext cx="7775779" cy="1893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ea typeface="Roboto"/>
              </a:rPr>
              <a:t>Итого, инкапсуляция определяет: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 выглядит создаваемый объект во внешнем мире.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Какими характеристиками он обладает.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Какое поведение он реализует.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3899139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/>
              <a:t>Решение задач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83096" y="1009926"/>
            <a:ext cx="810775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650"/>
            <a:r>
              <a:rPr lang="ru-RU" dirty="0"/>
              <a:t>Задачи:</a:t>
            </a:r>
          </a:p>
          <a:p>
            <a:pPr marL="120650"/>
            <a:r>
              <a:rPr lang="ru-RU" dirty="0"/>
              <a:t>1. Опишите класс </a:t>
            </a:r>
            <a:r>
              <a:rPr lang="ru-RU" dirty="0" err="1"/>
              <a:t>Student</a:t>
            </a:r>
            <a:r>
              <a:rPr lang="ru-RU" dirty="0"/>
              <a:t>, который:</a:t>
            </a:r>
          </a:p>
          <a:p>
            <a:pPr marL="120650"/>
            <a:r>
              <a:rPr lang="ru-RU" dirty="0"/>
              <a:t>1.1 </a:t>
            </a:r>
            <a:r>
              <a:rPr lang="ru-RU" dirty="0" smtClean="0"/>
              <a:t>Содержит </a:t>
            </a:r>
            <a:r>
              <a:rPr lang="ru-RU" dirty="0"/>
              <a:t>имя.</a:t>
            </a:r>
          </a:p>
          <a:p>
            <a:pPr marL="120650"/>
            <a:r>
              <a:rPr lang="ru-RU" dirty="0"/>
              <a:t>1.2 Предоставляет имя, через свойство.</a:t>
            </a:r>
          </a:p>
          <a:p>
            <a:pPr marL="120650"/>
            <a:r>
              <a:rPr lang="ru-RU" dirty="0" smtClean="0"/>
              <a:t>1.3 Содержит </a:t>
            </a:r>
            <a:r>
              <a:rPr lang="ru-RU" dirty="0"/>
              <a:t>возраст.</a:t>
            </a:r>
          </a:p>
          <a:p>
            <a:pPr marL="120650"/>
            <a:r>
              <a:rPr lang="ru-RU" dirty="0" smtClean="0"/>
              <a:t>1.4 Предоставляет </a:t>
            </a:r>
            <a:r>
              <a:rPr lang="ru-RU" dirty="0"/>
              <a:t>возраст через метод.</a:t>
            </a:r>
          </a:p>
          <a:p>
            <a:pPr marL="120650"/>
            <a:r>
              <a:rPr lang="ru-RU" dirty="0" smtClean="0"/>
              <a:t>1.</a:t>
            </a:r>
            <a:r>
              <a:rPr lang="en-US" dirty="0" smtClean="0"/>
              <a:t>5</a:t>
            </a:r>
            <a:r>
              <a:rPr lang="ru-RU" dirty="0"/>
              <a:t> </a:t>
            </a:r>
            <a:r>
              <a:rPr lang="ru-RU" dirty="0" smtClean="0"/>
              <a:t>Содержит </a:t>
            </a:r>
            <a:r>
              <a:rPr lang="ru-RU" dirty="0"/>
              <a:t>конструктор, принимающий имя </a:t>
            </a:r>
            <a:r>
              <a:rPr lang="ru-RU" dirty="0" smtClean="0"/>
              <a:t>студента и возраст.</a:t>
            </a:r>
          </a:p>
          <a:p>
            <a:pPr marL="120650"/>
            <a:r>
              <a:rPr lang="ru-RU" dirty="0" smtClean="0"/>
              <a:t>1.</a:t>
            </a:r>
            <a:r>
              <a:rPr lang="en-US" dirty="0" smtClean="0"/>
              <a:t>6</a:t>
            </a:r>
            <a:r>
              <a:rPr lang="ru-RU" dirty="0" smtClean="0"/>
              <a:t> Содержит поле, показывающее, является ли студент совершеннолетним.</a:t>
            </a:r>
          </a:p>
          <a:p>
            <a:pPr marL="120650"/>
            <a:r>
              <a:rPr lang="en-US" dirty="0" smtClean="0"/>
              <a:t>1.7 </a:t>
            </a:r>
            <a:r>
              <a:rPr lang="ru-RU" dirty="0"/>
              <a:t>При инициализации поля имени</a:t>
            </a:r>
            <a:r>
              <a:rPr lang="en-US" dirty="0"/>
              <a:t> </a:t>
            </a:r>
            <a:r>
              <a:rPr lang="ru-RU" dirty="0"/>
              <a:t>в конструкторе вычисляет, является ли студент совершеннолетним в приватном методе</a:t>
            </a:r>
            <a:r>
              <a:rPr lang="ru-RU" dirty="0" smtClean="0"/>
              <a:t>.</a:t>
            </a:r>
          </a:p>
          <a:p>
            <a:pPr marL="120650"/>
            <a:endParaRPr lang="ru-RU" dirty="0" smtClean="0"/>
          </a:p>
          <a:p>
            <a:pPr marL="120650"/>
            <a:r>
              <a:rPr lang="ru-RU" dirty="0" smtClean="0"/>
              <a:t>2</a:t>
            </a:r>
            <a:r>
              <a:rPr lang="ru-RU" dirty="0"/>
              <a:t>. Опишите класс </a:t>
            </a:r>
            <a:r>
              <a:rPr lang="ru-RU" dirty="0" err="1"/>
              <a:t>Dog</a:t>
            </a:r>
            <a:endParaRPr lang="ru-RU" dirty="0"/>
          </a:p>
          <a:p>
            <a:pPr marL="120650"/>
            <a:r>
              <a:rPr lang="ru-RU" dirty="0"/>
              <a:t>2.1 Содержит имя.</a:t>
            </a:r>
          </a:p>
          <a:p>
            <a:pPr marL="120650"/>
            <a:r>
              <a:rPr lang="ru-RU" dirty="0"/>
              <a:t>2.2 Содержит состояние: </a:t>
            </a:r>
            <a:r>
              <a:rPr lang="ru-RU" dirty="0" err="1"/>
              <a:t>enum</a:t>
            </a:r>
            <a:r>
              <a:rPr lang="ru-RU" dirty="0"/>
              <a:t> { </a:t>
            </a:r>
            <a:r>
              <a:rPr lang="ru-RU" dirty="0" err="1"/>
              <a:t>sit</a:t>
            </a:r>
            <a:r>
              <a:rPr lang="ru-RU" dirty="0"/>
              <a:t>, </a:t>
            </a:r>
            <a:r>
              <a:rPr lang="ru-RU" dirty="0" err="1"/>
              <a:t>lie</a:t>
            </a:r>
            <a:r>
              <a:rPr lang="ru-RU" dirty="0"/>
              <a:t>, </a:t>
            </a:r>
            <a:r>
              <a:rPr lang="ru-RU" dirty="0" err="1"/>
              <a:t>stand</a:t>
            </a:r>
            <a:r>
              <a:rPr lang="ru-RU" dirty="0"/>
              <a:t> }</a:t>
            </a:r>
          </a:p>
          <a:p>
            <a:pPr marL="120650"/>
            <a:r>
              <a:rPr lang="ru-RU" dirty="0"/>
              <a:t>2.3 Содержит метод, выполняющий команду "{Имя}, </a:t>
            </a:r>
            <a:r>
              <a:rPr lang="ru-RU" dirty="0" err="1"/>
              <a:t>cидеть</a:t>
            </a:r>
            <a:r>
              <a:rPr lang="ru-RU" dirty="0"/>
              <a:t>". Меняет состояние собаки на соответствующее.</a:t>
            </a:r>
          </a:p>
          <a:p>
            <a:pPr marL="120650"/>
            <a:r>
              <a:rPr lang="ru-RU" dirty="0"/>
              <a:t>2.4 Содержит метод, выполняющий команду "{Имя}, лежать". Меняет состояние собаки на соответствующее.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385615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Наследование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11179015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такое наследование?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1" y="1009925"/>
            <a:ext cx="3662249" cy="3696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b="1" dirty="0"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Наследование</a:t>
            </a:r>
            <a:r>
              <a:rPr lang="ru-RU" dirty="0"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 – это механизм, который позволяет использовать возможности других классов. </a:t>
            </a:r>
            <a:endParaRPr lang="en-US" dirty="0" smtClean="0"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 panose="020B0604020202020204" charset="0"/>
                <a:ea typeface="Roboto" panose="020B0604020202020204" charset="0"/>
              </a:rPr>
              <a:t>Наследование позволяет определить дочерний класс, который использует (наследует), расширяет или изменяет возможности родительского класса. </a:t>
            </a: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 panose="020B0604020202020204" charset="0"/>
                <a:ea typeface="Roboto" panose="020B0604020202020204" charset="0"/>
              </a:rPr>
              <a:t>Класс, члены которого наследуются, называется </a:t>
            </a:r>
            <a:r>
              <a:rPr lang="ru-RU" i="1" dirty="0" smtClean="0">
                <a:latin typeface="Roboto" panose="020B0604020202020204" charset="0"/>
                <a:ea typeface="Roboto" panose="020B0604020202020204" charset="0"/>
              </a:rPr>
              <a:t>базовым классом</a:t>
            </a:r>
            <a:r>
              <a:rPr lang="ru-RU" dirty="0" smtClean="0">
                <a:latin typeface="Roboto" panose="020B0604020202020204" charset="0"/>
                <a:ea typeface="Roboto" panose="020B0604020202020204" charset="0"/>
              </a:rPr>
              <a:t>. Класс, который наследует члены базового класса, называется </a:t>
            </a:r>
            <a:r>
              <a:rPr lang="ru-RU" i="1" dirty="0" smtClean="0">
                <a:latin typeface="Roboto" panose="020B0604020202020204" charset="0"/>
                <a:ea typeface="Roboto" panose="020B0604020202020204" charset="0"/>
              </a:rPr>
              <a:t>производным классом</a:t>
            </a:r>
            <a:r>
              <a:rPr lang="ru-RU" dirty="0" smtClean="0"/>
              <a:t>.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700" y="1295400"/>
            <a:ext cx="4019928" cy="241776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827005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Синтаксис наследования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4347752" cy="3595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spcBef>
                <a:spcPts val="1400"/>
              </a:spcBef>
            </a:pPr>
            <a:r>
              <a:rPr lang="ru-RU" dirty="0" smtClean="0"/>
              <a:t>Наследоваться в рамках языка </a:t>
            </a:r>
            <a:r>
              <a:rPr lang="en-US" dirty="0" smtClean="0"/>
              <a:t>C# </a:t>
            </a:r>
            <a:r>
              <a:rPr lang="ru-RU" dirty="0" smtClean="0"/>
              <a:t>допустимо от:</a:t>
            </a:r>
          </a:p>
          <a:p>
            <a:pPr lvl="0" indent="-342900"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Классов. </a:t>
            </a:r>
          </a:p>
          <a:p>
            <a:pPr lvl="0" indent="-342900"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Интерфейсов.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В случае интерфейсов, как правило – это </a:t>
            </a:r>
            <a:r>
              <a:rPr lang="ru-RU" i="1" dirty="0" smtClean="0">
                <a:latin typeface="Roboto"/>
                <a:ea typeface="Roboto"/>
                <a:cs typeface="Roboto"/>
                <a:sym typeface="Roboto"/>
              </a:rPr>
              <a:t>реализация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lvl="0"/>
            <a:endParaRPr lang="en-US" dirty="0" smtClean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Наследование обозначается символом «</a:t>
            </a:r>
            <a:r>
              <a:rPr lang="ru-RU" b="1" dirty="0" smtClean="0">
                <a:solidFill>
                  <a:srgbClr val="FF0000"/>
                </a:solidFill>
              </a:rPr>
              <a:t>:</a:t>
            </a:r>
            <a:r>
              <a:rPr lang="ru-RU" dirty="0" smtClean="0">
                <a:solidFill>
                  <a:schemeClr val="tx1"/>
                </a:solidFill>
              </a:rPr>
              <a:t>», следующего после имени класса с указанием всех типов, перечисленных через «</a:t>
            </a:r>
            <a:r>
              <a:rPr lang="ru-RU" b="1" dirty="0" smtClean="0">
                <a:solidFill>
                  <a:srgbClr val="FF0000"/>
                </a:solidFill>
              </a:rPr>
              <a:t>,</a:t>
            </a:r>
            <a:r>
              <a:rPr lang="ru-RU" dirty="0" smtClean="0">
                <a:solidFill>
                  <a:schemeClr val="tx1"/>
                </a:solidFill>
              </a:rPr>
              <a:t>», о</a:t>
            </a:r>
            <a:r>
              <a:rPr lang="ru-RU" dirty="0">
                <a:solidFill>
                  <a:schemeClr val="tx1"/>
                </a:solidFill>
              </a:rPr>
              <a:t>т</a:t>
            </a:r>
            <a:r>
              <a:rPr lang="ru-RU" dirty="0" smtClean="0">
                <a:solidFill>
                  <a:schemeClr val="tx1"/>
                </a:solidFill>
              </a:rPr>
              <a:t> которых он наследуется. Стоит отметить, что классы наследуются от классов, а в случае с интерфейсами – реализуют их.</a:t>
            </a:r>
          </a:p>
          <a:p>
            <a:endParaRPr lang="ru-RU" dirty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Класс может наследоваться только от одного класса, и </a:t>
            </a:r>
            <a:r>
              <a:rPr lang="ru-RU" i="1" dirty="0" smtClean="0">
                <a:solidFill>
                  <a:schemeClr val="tx1"/>
                </a:solidFill>
              </a:rPr>
              <a:t>быть реализован</a:t>
            </a:r>
            <a:r>
              <a:rPr lang="ru-RU" dirty="0" smtClean="0">
                <a:solidFill>
                  <a:schemeClr val="tx1"/>
                </a:solidFill>
              </a:rPr>
              <a:t> от любого количества интерфейсов.</a:t>
            </a:r>
            <a:endParaRPr lang="ru-RU" dirty="0" smtClean="0"/>
          </a:p>
        </p:txBody>
      </p:sp>
      <p:sp>
        <p:nvSpPr>
          <p:cNvPr id="4" name="Google Shape;438;p74"/>
          <p:cNvSpPr txBox="1"/>
          <p:nvPr/>
        </p:nvSpPr>
        <p:spPr>
          <a:xfrm>
            <a:off x="4946352" y="1461368"/>
            <a:ext cx="3572218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 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className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 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abstract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classNameParent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interfaceName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…</a:t>
            </a:r>
          </a:p>
          <a:p>
            <a:r>
              <a:rPr lang="ru-RU" dirty="0" smtClean="0">
                <a:solidFill>
                  <a:srgbClr val="FF0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interfaceNameN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//Реализация интерфейсных методов</a:t>
            </a:r>
          </a:p>
          <a:p>
            <a:r>
              <a:rPr lang="ru-RU" dirty="0" smtClean="0"/>
              <a:t>}</a:t>
            </a: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323924371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 синтаксиса</a:t>
            </a:r>
            <a:endParaRPr lang="ru-RU" dirty="0"/>
          </a:p>
        </p:txBody>
      </p:sp>
      <p:sp>
        <p:nvSpPr>
          <p:cNvPr id="4" name="Google Shape;438;p74"/>
          <p:cNvSpPr txBox="1"/>
          <p:nvPr/>
        </p:nvSpPr>
        <p:spPr>
          <a:xfrm>
            <a:off x="5769010" y="902020"/>
            <a:ext cx="2263740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abstract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код класса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interface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IFace1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код интерфейса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interface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IFace2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код интерфейса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B</a:t>
            </a:r>
            <a:r>
              <a:rPr lang="en-US" sz="1200" dirty="0" smtClean="0">
                <a:latin typeface="Consolas"/>
              </a:rPr>
              <a:t> :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</a:t>
            </a:r>
            <a:r>
              <a:rPr lang="en-US" sz="1200" dirty="0" smtClean="0">
                <a:latin typeface="Consolas"/>
              </a:rPr>
              <a:t>,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IFace2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код класса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ru-RU" sz="1200" dirty="0" smtClean="0">
                <a:solidFill>
                  <a:srgbClr val="267F99"/>
                </a:solidFill>
                <a:latin typeface="Consolas"/>
              </a:rPr>
              <a:t>С</a:t>
            </a:r>
            <a:r>
              <a:rPr lang="ru-RU" sz="1200" dirty="0" smtClean="0">
                <a:latin typeface="Consolas"/>
              </a:rPr>
              <a:t> :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B</a:t>
            </a:r>
            <a:r>
              <a:rPr lang="en-US" sz="1200" dirty="0" smtClean="0">
                <a:latin typeface="Consolas"/>
              </a:rPr>
              <a:t>,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IFace1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код класса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}</a:t>
            </a:r>
            <a:endParaRPr lang="ru-RU" sz="1200" dirty="0">
              <a:latin typeface="Consola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2800" y="1071563"/>
            <a:ext cx="3733800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05044141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наследуется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1009925"/>
            <a:ext cx="3732468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 C#, при наследовании у родительского (базового) класса наследуются все </a:t>
            </a:r>
            <a:r>
              <a:rPr lang="ru-RU" altLang="ru-RU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публичные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 </a:t>
            </a:r>
            <a:r>
              <a:rPr lang="ru-RU" altLang="ru-RU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защищенные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(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 члены класса, 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включая:</a:t>
            </a:r>
            <a:endParaRPr lang="en-US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Поля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(если они имеют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или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public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модификаторы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en-US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Методы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(с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или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public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модификаторами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en-US" altLang="ru-RU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Свойства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(с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или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public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модификаторами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ru-RU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026" name="Picture 2" descr="https://skillbox.ru/upload/setka_images/10060020022023_cae856732bd4226855875d839121e46dd85999a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868" y="1009925"/>
            <a:ext cx="4166370" cy="3178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91723799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Множественное наследование запрещено</a:t>
            </a:r>
            <a:endParaRPr lang="ru-RU" dirty="0"/>
          </a:p>
        </p:txBody>
      </p:sp>
      <p:pic>
        <p:nvPicPr>
          <p:cNvPr id="2052" name="Picture 4" descr="ООП (объектно-ориентированное программирование) - что это простыми словами:  принципы и сут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651" y="1009925"/>
            <a:ext cx="4650097" cy="31636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4914321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24575" y="2652575"/>
            <a:ext cx="1499100" cy="1815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/>
              <a:t>ООП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t="941" b="941"/>
          <a:stretch/>
        </p:blipFill>
        <p:spPr>
          <a:xfrm>
            <a:off x="1033167" y="2867584"/>
            <a:ext cx="1383000" cy="136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 smtClean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открытого урока</a:t>
            </a:r>
            <a:endParaRPr sz="1700" dirty="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248849" y="2988499"/>
            <a:ext cx="5308673" cy="136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dk1"/>
              </a:buClr>
              <a:buSzPct val="84615"/>
            </a:pPr>
            <a:r>
              <a:rPr lang="ru-RU" sz="1600" b="1" i="1" dirty="0">
                <a:solidFill>
                  <a:schemeClr val="dk1"/>
                </a:solidFill>
              </a:rPr>
              <a:t>Нилов Павел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endParaRPr lang="ru" sz="1300" i="1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 </a:t>
            </a: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курса C# </a:t>
            </a: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Professional, </a:t>
            </a:r>
            <a:r>
              <a:rPr lang="en-US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C# Basic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Контакты:t.me/@NilovPavel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184983239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Почему в </a:t>
            </a:r>
            <a:r>
              <a:rPr lang="en-US" dirty="0" smtClean="0"/>
              <a:t>C# </a:t>
            </a:r>
            <a:r>
              <a:rPr lang="ru-RU" dirty="0" smtClean="0"/>
              <a:t>множественное наследование запрещено</a:t>
            </a:r>
            <a:endParaRPr lang="ru-RU" dirty="0"/>
          </a:p>
        </p:txBody>
      </p:sp>
      <p:sp>
        <p:nvSpPr>
          <p:cNvPr id="4" name="Google Shape;438;p74"/>
          <p:cNvSpPr txBox="1"/>
          <p:nvPr/>
        </p:nvSpPr>
        <p:spPr>
          <a:xfrm>
            <a:off x="722997" y="4215181"/>
            <a:ext cx="8052015" cy="61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Реализация какого класса метода </a:t>
            </a:r>
            <a:r>
              <a:rPr lang="en-US" b="1" dirty="0" err="1" smtClean="0">
                <a:latin typeface="Consolas" pitchFamily="49" charset="0"/>
                <a:ea typeface="Roboto"/>
                <a:cs typeface="Roboto"/>
                <a:sym typeface="Roboto"/>
              </a:rPr>
              <a:t>SomeMethod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достанется классу </a:t>
            </a:r>
            <a:r>
              <a:rPr lang="en-US" b="1" dirty="0" smtClean="0">
                <a:latin typeface="Consolas" pitchFamily="49" charset="0"/>
                <a:ea typeface="Roboto"/>
                <a:cs typeface="Roboto"/>
                <a:sym typeface="Roboto"/>
              </a:rPr>
              <a:t>Child?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247" y="1354137"/>
            <a:ext cx="6259513" cy="3167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03156433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Транзитивное наследование</a:t>
            </a:r>
            <a:endParaRPr lang="ru-RU" dirty="0"/>
          </a:p>
        </p:txBody>
      </p:sp>
      <p:pic>
        <p:nvPicPr>
          <p:cNvPr id="2050" name="Picture 2" descr="Типы наследования в C++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700" y="1045238"/>
            <a:ext cx="2305050" cy="31242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33709" y="1045238"/>
            <a:ext cx="3150015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dirty="0">
                <a:solidFill>
                  <a:srgbClr val="161616"/>
                </a:solidFill>
                <a:latin typeface="+mn-lt"/>
                <a:cs typeface="Segoe UI" panose="020B0502040204020203" pitchFamily="34" charset="0"/>
              </a:rPr>
              <a:t>Т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ранзитивное наследование</a:t>
            </a:r>
            <a:r>
              <a:rPr kumimoji="0" lang="ru-RU" altLang="ru-RU" b="0" i="0" u="none" strike="noStrike" cap="none" normalizeH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позволяет определить иерархию наследования для набора типов. Другими словами, тип 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С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 может наследовать возможности типа </a:t>
            </a:r>
            <a:r>
              <a:rPr lang="en-US" altLang="ru-RU" b="1" dirty="0">
                <a:solidFill>
                  <a:srgbClr val="161616"/>
                </a:solidFill>
                <a:latin typeface="+mn-lt"/>
              </a:rPr>
              <a:t>B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, который в свою очередь наследует от типа </a:t>
            </a:r>
            <a:r>
              <a:rPr lang="en-US" altLang="ru-RU" b="1" dirty="0" smtClean="0">
                <a:solidFill>
                  <a:srgbClr val="161616"/>
                </a:solidFill>
                <a:latin typeface="+mn-lt"/>
              </a:rPr>
              <a:t>A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. Благодаря транзитивности наследования члены типа 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</a:rPr>
              <a:t>A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 будут доступны для типа </a:t>
            </a:r>
            <a:r>
              <a:rPr lang="en-US" altLang="ru-RU" b="1" dirty="0">
                <a:solidFill>
                  <a:srgbClr val="161616"/>
                </a:solidFill>
                <a:latin typeface="+mn-lt"/>
              </a:rPr>
              <a:t>C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.</a:t>
            </a:r>
            <a:r>
              <a:rPr kumimoji="0" lang="ru-RU" altLang="ru-RU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endParaRPr kumimoji="0" lang="ru-RU" alt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6261973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Некоторые нюансы наследования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341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dirty="0" smtClean="0"/>
              <a:t>В рамках .</a:t>
            </a:r>
            <a:r>
              <a:rPr lang="en-US" dirty="0" smtClean="0"/>
              <a:t>Net </a:t>
            </a:r>
            <a:r>
              <a:rPr lang="ru-RU" dirty="0" smtClean="0"/>
              <a:t>классами </a:t>
            </a:r>
            <a:r>
              <a:rPr lang="ru-RU" b="1" dirty="0" smtClean="0"/>
              <a:t>не наследуются</a:t>
            </a:r>
            <a:r>
              <a:rPr lang="ru-RU" dirty="0" smtClean="0"/>
              <a:t>:</a:t>
            </a:r>
          </a:p>
          <a:p>
            <a:r>
              <a:rPr lang="ru-RU" b="1" dirty="0" smtClean="0"/>
              <a:t>Классы и методы, помеченные ключевым словом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</a:rPr>
              <a:t>sealed</a:t>
            </a:r>
            <a:r>
              <a:rPr lang="en-US" b="1" dirty="0" smtClean="0"/>
              <a:t>(</a:t>
            </a:r>
            <a:r>
              <a:rPr lang="ru-RU" b="1" dirty="0" smtClean="0"/>
              <a:t>запечатанный</a:t>
            </a:r>
            <a:r>
              <a:rPr lang="en-US" b="1" dirty="0" smtClean="0"/>
              <a:t>)</a:t>
            </a:r>
            <a:r>
              <a:rPr lang="ru-RU" b="1" dirty="0" smtClean="0"/>
              <a:t>.</a:t>
            </a:r>
          </a:p>
          <a:p>
            <a:endParaRPr lang="ru-RU" b="1" dirty="0"/>
          </a:p>
          <a:p>
            <a:r>
              <a:rPr lang="ru-RU" dirty="0" smtClean="0"/>
              <a:t>Также есть нюансы, о которых не стоит забывать</a:t>
            </a:r>
            <a:br>
              <a:rPr lang="ru-RU" dirty="0" smtClean="0"/>
            </a:br>
            <a:endParaRPr lang="ru-RU" dirty="0" smtClean="0"/>
          </a:p>
          <a:p>
            <a:pPr marL="342900" indent="-342900">
              <a:buAutoNum type="arabicPeriod"/>
            </a:pPr>
            <a:r>
              <a:rPr lang="ru-RU" b="1" dirty="0" smtClean="0"/>
              <a:t>Конструкторы</a:t>
            </a:r>
            <a:r>
              <a:rPr lang="ru-RU" dirty="0" smtClean="0"/>
              <a:t>.</a:t>
            </a:r>
            <a:r>
              <a:rPr lang="ru-RU" b="1" dirty="0" smtClean="0"/>
              <a:t> </a:t>
            </a:r>
            <a:r>
              <a:rPr lang="ru-RU" dirty="0" smtClean="0"/>
              <a:t>Код конструктора класса-потомка будет воспроизводить код класса-предка. При этом сначала будет выполняться код класса-предка, потом – класса-потомка.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Конструкторы </a:t>
            </a:r>
            <a:r>
              <a:rPr lang="ru-RU" b="1" dirty="0" smtClean="0"/>
              <a:t>не унаследованы</a:t>
            </a:r>
            <a:r>
              <a:rPr lang="ru-RU" dirty="0" smtClean="0"/>
              <a:t> — они </a:t>
            </a:r>
            <a:r>
              <a:rPr lang="ru-RU" b="1" dirty="0" smtClean="0"/>
              <a:t>не становятся доступными</a:t>
            </a:r>
            <a:r>
              <a:rPr lang="ru-RU" dirty="0" smtClean="0"/>
              <a:t> в потомке автоматически.</a:t>
            </a:r>
            <a:r>
              <a:rPr lang="en-US" dirty="0" smtClean="0"/>
              <a:t> </a:t>
            </a:r>
            <a:r>
              <a:rPr lang="ru-RU" dirty="0" smtClean="0"/>
              <a:t>Конструктору нужно задать явное наследование конструктора от базового класс через</a:t>
            </a:r>
            <a:r>
              <a:rPr lang="en-US" dirty="0" smtClean="0"/>
              <a:t> </a:t>
            </a:r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</a:rPr>
              <a:t>base</a:t>
            </a:r>
            <a:r>
              <a:rPr lang="en-US" dirty="0" smtClean="0"/>
              <a:t>.</a:t>
            </a:r>
            <a:endParaRPr lang="ru-RU" dirty="0" smtClean="0"/>
          </a:p>
          <a:p>
            <a:pPr marL="342900" indent="-342900">
              <a:buAutoNum type="arabicPeriod"/>
            </a:pPr>
            <a:r>
              <a:rPr lang="ru-RU" b="1" dirty="0" smtClean="0"/>
              <a:t>Статичные члены 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</a:rPr>
              <a:t>static</a:t>
            </a:r>
            <a:r>
              <a:rPr lang="ru-RU" b="1" dirty="0" smtClean="0"/>
              <a:t>).</a:t>
            </a:r>
            <a:r>
              <a:rPr lang="ru-RU" b="1" dirty="0"/>
              <a:t> </a:t>
            </a:r>
            <a:r>
              <a:rPr lang="ru-RU" dirty="0" smtClean="0"/>
              <a:t>Статичные члены класса будут наследовать поведение класса-предка.</a:t>
            </a:r>
            <a:endParaRPr lang="ru-RU" b="1" dirty="0" smtClean="0"/>
          </a:p>
          <a:p>
            <a:pPr marL="342900" indent="-342900">
              <a:buAutoNum type="arabicPeriod"/>
            </a:pPr>
            <a:r>
              <a:rPr lang="ru-RU" b="1" dirty="0" smtClean="0"/>
              <a:t>Закрытые </a:t>
            </a:r>
            <a:r>
              <a:rPr lang="ru-RU" b="1" dirty="0"/>
              <a:t>члены (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</a:rPr>
              <a:t>private</a:t>
            </a:r>
            <a:r>
              <a:rPr lang="ru-RU" b="1" dirty="0" smtClean="0"/>
              <a:t>)</a:t>
            </a:r>
            <a:r>
              <a:rPr lang="ru-RU" dirty="0" smtClean="0"/>
              <a:t>. К приватным полям и методам класса напряму</a:t>
            </a:r>
            <a:r>
              <a:rPr lang="ru-RU" dirty="0"/>
              <a:t>ю</a:t>
            </a:r>
            <a:r>
              <a:rPr lang="ru-RU" dirty="0" smtClean="0"/>
              <a:t> обращаться нельзя. При этом допустимо использовать методы для работы с данными членами.</a:t>
            </a:r>
          </a:p>
        </p:txBody>
      </p:sp>
    </p:spTree>
    <p:extLst>
      <p:ext uri="{BB962C8B-B14F-4D97-AF65-F5344CB8AC3E}">
        <p14:creationId xmlns="" xmlns:p14="http://schemas.microsoft.com/office/powerpoint/2010/main" val="249700303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Ключевое слово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ase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Google Shape;438;p74"/>
          <p:cNvSpPr txBox="1"/>
          <p:nvPr/>
        </p:nvSpPr>
        <p:spPr>
          <a:xfrm>
            <a:off x="500551" y="1060033"/>
            <a:ext cx="3807562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dirty="0"/>
              <a:t>Ключевое </a:t>
            </a:r>
            <a:r>
              <a:rPr lang="ru-RU" dirty="0" smtClean="0"/>
              <a:t>слово </a:t>
            </a:r>
            <a:r>
              <a:rPr lang="en-US" dirty="0" smtClean="0">
                <a:hlinkClick r:id="rId3"/>
              </a:rPr>
              <a:t>base</a:t>
            </a:r>
            <a:r>
              <a:rPr lang="ru-RU" dirty="0" smtClean="0"/>
              <a:t> </a:t>
            </a:r>
            <a:r>
              <a:rPr lang="ru-RU" dirty="0"/>
              <a:t>используется для доступа к членам базового класса из производного класса. </a:t>
            </a:r>
            <a:endParaRPr lang="en-US" dirty="0" smtClean="0"/>
          </a:p>
          <a:p>
            <a:r>
              <a:rPr lang="ru-RU" dirty="0" smtClean="0"/>
              <a:t>Используйте </a:t>
            </a:r>
            <a:r>
              <a:rPr lang="ru-RU" dirty="0"/>
              <a:t>его, если вы хотите</a:t>
            </a:r>
            <a:r>
              <a:rPr lang="ru-RU" dirty="0" smtClean="0"/>
              <a:t>: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ru-RU" dirty="0" smtClean="0"/>
              <a:t>Вызвать метод базового класса.</a:t>
            </a:r>
          </a:p>
          <a:p>
            <a:pPr marL="342900" indent="-342900">
              <a:buAutoNum type="arabicPeriod"/>
            </a:pPr>
            <a:r>
              <a:rPr lang="ru-RU" dirty="0" smtClean="0"/>
              <a:t>Определить конструктор </a:t>
            </a:r>
            <a:r>
              <a:rPr lang="ru-RU" dirty="0"/>
              <a:t>базового класса, который должен вызываться при создании экземпляров производного класса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5" name="Google Shape;438;p74"/>
          <p:cNvSpPr txBox="1"/>
          <p:nvPr/>
        </p:nvSpPr>
        <p:spPr>
          <a:xfrm>
            <a:off x="4455399" y="1095841"/>
            <a:ext cx="4397054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267F99"/>
                </a:solidFill>
                <a:latin typeface="Consolas"/>
              </a:rPr>
              <a:t>BaseClass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protected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GetInfo</a:t>
            </a:r>
            <a:r>
              <a:rPr lang="en-US" sz="1200" dirty="0" smtClean="0">
                <a:latin typeface="Consolas"/>
              </a:rPr>
              <a:t>() { }</a:t>
            </a:r>
          </a:p>
          <a:p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BaseClass</a:t>
            </a:r>
            <a:r>
              <a:rPr lang="en-US" sz="1200" dirty="0" smtClean="0">
                <a:latin typeface="Consolas"/>
              </a:rPr>
              <a:t>() {  }</a:t>
            </a:r>
          </a:p>
          <a:p>
            <a:r>
              <a:rPr lang="en-US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267F99"/>
                </a:solidFill>
                <a:latin typeface="Consolas"/>
              </a:rPr>
              <a:t>DerivedClass</a:t>
            </a:r>
            <a:r>
              <a:rPr lang="en-US" sz="1200" dirty="0" smtClean="0">
                <a:latin typeface="Consolas"/>
              </a:rPr>
              <a:t> : </a:t>
            </a:r>
            <a:r>
              <a:rPr lang="en-US" sz="1200" dirty="0" err="1" smtClean="0">
                <a:solidFill>
                  <a:srgbClr val="267F99"/>
                </a:solidFill>
                <a:latin typeface="Consolas"/>
              </a:rPr>
              <a:t>BaseClass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SomeMethod</a:t>
            </a:r>
            <a:r>
              <a:rPr lang="en-US" sz="1200" dirty="0" smtClean="0">
                <a:latin typeface="Consolas"/>
              </a:rPr>
              <a:t>()</a:t>
            </a:r>
          </a:p>
          <a:p>
            <a:r>
              <a:rPr lang="en-US" sz="1200" dirty="0" smtClean="0">
                <a:latin typeface="Consolas"/>
              </a:rPr>
              <a:t>   { </a:t>
            </a:r>
          </a:p>
          <a:p>
            <a:r>
              <a:rPr lang="en-US" sz="1200" dirty="0" smtClean="0">
                <a:solidFill>
                  <a:srgbClr val="FF0000"/>
                </a:solidFill>
                <a:latin typeface="Consolas"/>
              </a:rPr>
              <a:t>         </a:t>
            </a:r>
            <a:r>
              <a:rPr lang="en-US" sz="1200" dirty="0" err="1" smtClean="0">
                <a:solidFill>
                  <a:srgbClr val="FF0000"/>
                </a:solidFill>
                <a:latin typeface="Consolas"/>
              </a:rPr>
              <a:t>base</a:t>
            </a:r>
            <a:r>
              <a:rPr lang="en-US" sz="1200" dirty="0" err="1" smtClean="0">
                <a:latin typeface="Consolas"/>
              </a:rPr>
              <a:t>.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GetInfo</a:t>
            </a:r>
            <a:r>
              <a:rPr lang="en-US" sz="1200" dirty="0" smtClean="0">
                <a:latin typeface="Consolas"/>
              </a:rPr>
              <a:t>(); </a:t>
            </a:r>
          </a:p>
          <a:p>
            <a:r>
              <a:rPr lang="en-US" sz="1200" dirty="0" smtClean="0">
                <a:latin typeface="Consolas"/>
              </a:rPr>
              <a:t>   }</a:t>
            </a: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latin typeface="Consolas"/>
              </a:rPr>
              <a:t>   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DerivedClass</a:t>
            </a:r>
            <a:r>
              <a:rPr lang="en-US" sz="1200" dirty="0" smtClean="0">
                <a:latin typeface="Consolas"/>
              </a:rPr>
              <a:t>() : </a:t>
            </a:r>
            <a:r>
              <a:rPr lang="en-US" sz="1200" dirty="0" smtClean="0">
                <a:solidFill>
                  <a:srgbClr val="FF0000"/>
                </a:solidFill>
                <a:latin typeface="Consolas"/>
              </a:rPr>
              <a:t>base</a:t>
            </a:r>
            <a:r>
              <a:rPr lang="en-US" sz="1200" dirty="0" smtClean="0">
                <a:latin typeface="Consolas"/>
              </a:rPr>
              <a:t>() {  }</a:t>
            </a:r>
          </a:p>
          <a:p>
            <a:r>
              <a:rPr lang="en-US" sz="1200" dirty="0" smtClean="0">
                <a:latin typeface="Consolas"/>
              </a:rPr>
              <a:t>}</a:t>
            </a:r>
            <a:endParaRPr lang="en-US" sz="1200" dirty="0">
              <a:latin typeface="Consola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5231515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Запечатанные(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sealed</a:t>
            </a:r>
            <a:r>
              <a:rPr lang="ru-RU" dirty="0" smtClean="0">
                <a:solidFill>
                  <a:schemeClr val="tx1"/>
                </a:solidFill>
              </a:rPr>
              <a:t>) классы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13088" y="3277359"/>
            <a:ext cx="6278274" cy="1061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Прямоугольник 4"/>
          <p:cNvSpPr/>
          <p:nvPr/>
        </p:nvSpPr>
        <p:spPr>
          <a:xfrm>
            <a:off x="4771449" y="1502159"/>
            <a:ext cx="3366097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Consolas"/>
              </a:rPr>
              <a:t>sealed</a:t>
            </a:r>
            <a:r>
              <a:rPr lang="en-US" sz="1100" b="1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267F99"/>
                </a:solidFill>
                <a:latin typeface="Consolas"/>
              </a:rPr>
              <a:t>ParentSealed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  <a:endParaRPr lang="ru-RU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}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267F99"/>
                </a:solidFill>
                <a:latin typeface="Consolas"/>
              </a:rPr>
              <a:t>ChildSealed</a:t>
            </a:r>
            <a:r>
              <a:rPr lang="en-US" sz="1100" dirty="0" smtClean="0">
                <a:latin typeface="Consolas"/>
              </a:rPr>
              <a:t> : </a:t>
            </a:r>
            <a:r>
              <a:rPr lang="en-US" sz="1100" dirty="0" err="1" smtClean="0">
                <a:solidFill>
                  <a:srgbClr val="267F99"/>
                </a:solidFill>
                <a:latin typeface="Consolas"/>
              </a:rPr>
              <a:t>ParentSealed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 </a:t>
            </a:r>
            <a:endParaRPr lang="ru-RU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}</a:t>
            </a:r>
            <a:endParaRPr lang="en-US" sz="1100" dirty="0">
              <a:latin typeface="Consolas"/>
            </a:endParaRPr>
          </a:p>
        </p:txBody>
      </p:sp>
      <p:sp>
        <p:nvSpPr>
          <p:cNvPr id="6" name="Google Shape;438;p74"/>
          <p:cNvSpPr txBox="1"/>
          <p:nvPr/>
        </p:nvSpPr>
        <p:spPr>
          <a:xfrm>
            <a:off x="709205" y="1507014"/>
            <a:ext cx="3856658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От запечатанного</a:t>
            </a:r>
            <a:r>
              <a:rPr lang="en-US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</a:t>
            </a:r>
            <a:r>
              <a:rPr lang="en-US" altLang="ru-RU" dirty="0" smtClean="0">
                <a:solidFill>
                  <a:srgbClr val="0000FF"/>
                </a:solidFill>
                <a:latin typeface="Consolas"/>
                <a:ea typeface="Roboto" panose="020B0604020202020204" charset="0"/>
              </a:rPr>
              <a:t>sealed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</a:t>
            </a:r>
            <a:r>
              <a:rPr lang="en-US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класса наследование запрещено.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Будет выдана ошибка компиляции.</a:t>
            </a:r>
            <a:endParaRPr lang="ru-RU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2149683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Запечатанные(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sealed</a:t>
            </a:r>
            <a:r>
              <a:rPr lang="ru-RU" dirty="0" smtClean="0">
                <a:solidFill>
                  <a:schemeClr val="tx1"/>
                </a:solidFill>
              </a:rPr>
              <a:t>) методы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117869" y="1035754"/>
            <a:ext cx="4768382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virtual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795E26"/>
                </a:solidFill>
                <a:latin typeface="Consolas"/>
              </a:rPr>
              <a:t>Speak</a:t>
            </a:r>
            <a:r>
              <a:rPr lang="en-US" sz="1100" dirty="0" smtClean="0">
                <a:latin typeface="Consolas"/>
              </a:rPr>
              <a:t>() { }</a:t>
            </a:r>
          </a:p>
          <a:p>
            <a:r>
              <a:rPr lang="en-US" sz="1100" dirty="0" smtClean="0">
                <a:latin typeface="Consolas"/>
              </a:rPr>
              <a:t>}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Dog</a:t>
            </a:r>
            <a:r>
              <a:rPr lang="en-US" sz="1100" dirty="0" smtClean="0">
                <a:latin typeface="Consolas"/>
              </a:rPr>
              <a:t> :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    // </a:t>
            </a:r>
            <a:r>
              <a:rPr lang="ru-RU" sz="1100" dirty="0" smtClean="0">
                <a:solidFill>
                  <a:srgbClr val="008000"/>
                </a:solidFill>
                <a:latin typeface="Consolas"/>
              </a:rPr>
              <a:t>Метод переопределен и запечатан (</a:t>
            </a:r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sealed)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b="1" dirty="0" smtClean="0">
                <a:solidFill>
                  <a:srgbClr val="FF0000"/>
                </a:solidFill>
                <a:latin typeface="Consolas"/>
              </a:rPr>
              <a:t>sealed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override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795E26"/>
                </a:solidFill>
                <a:latin typeface="Consolas"/>
              </a:rPr>
              <a:t>Speak</a:t>
            </a:r>
            <a:r>
              <a:rPr lang="en-US" sz="1100" dirty="0" smtClean="0">
                <a:latin typeface="Consolas"/>
              </a:rPr>
              <a:t>() {}</a:t>
            </a:r>
          </a:p>
          <a:p>
            <a:r>
              <a:rPr lang="en-US" sz="1100" dirty="0" smtClean="0">
                <a:latin typeface="Consolas"/>
              </a:rPr>
              <a:t>}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// </a:t>
            </a:r>
            <a:r>
              <a:rPr lang="ru-RU" sz="1100" dirty="0" smtClean="0">
                <a:solidFill>
                  <a:srgbClr val="008000"/>
                </a:solidFill>
                <a:latin typeface="Consolas"/>
              </a:rPr>
              <a:t>Попытка переопределения метода приведет к ошибке</a:t>
            </a:r>
            <a:endParaRPr lang="ru-RU" sz="1100" dirty="0" smtClean="0">
              <a:latin typeface="Consolas"/>
            </a:endParaRPr>
          </a:p>
          <a:p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Bulldog</a:t>
            </a:r>
            <a:r>
              <a:rPr lang="en-US" sz="1100" dirty="0" smtClean="0">
                <a:latin typeface="Consolas"/>
              </a:rPr>
              <a:t> :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Dog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    </a:t>
            </a:r>
            <a:r>
              <a:rPr lang="en-US" sz="1100" dirty="0" smtClean="0">
                <a:solidFill>
                  <a:srgbClr val="FF0000"/>
                </a:solidFill>
                <a:latin typeface="Consolas"/>
              </a:rPr>
              <a:t>// </a:t>
            </a:r>
            <a:r>
              <a:rPr lang="ru-RU" sz="1100" dirty="0" smtClean="0">
                <a:solidFill>
                  <a:srgbClr val="FF0000"/>
                </a:solidFill>
                <a:latin typeface="Consolas"/>
              </a:rPr>
              <a:t>Ошибка компиляции! </a:t>
            </a:r>
            <a:r>
              <a:rPr lang="en-US" sz="1100" dirty="0" smtClean="0">
                <a:solidFill>
                  <a:srgbClr val="FF0000"/>
                </a:solidFill>
                <a:latin typeface="Consolas"/>
              </a:rPr>
              <a:t>Speak </a:t>
            </a:r>
            <a:r>
              <a:rPr lang="ru-RU" sz="1100" dirty="0" smtClean="0">
                <a:solidFill>
                  <a:srgbClr val="FF0000"/>
                </a:solidFill>
                <a:latin typeface="Consolas"/>
              </a:rPr>
              <a:t>запечатан в </a:t>
            </a:r>
            <a:r>
              <a:rPr lang="en-US" sz="1100" dirty="0" smtClean="0">
                <a:solidFill>
                  <a:srgbClr val="FF0000"/>
                </a:solidFill>
                <a:latin typeface="Consolas"/>
              </a:rPr>
              <a:t>Dog.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override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795E26"/>
                </a:solidFill>
                <a:latin typeface="Consolas"/>
              </a:rPr>
              <a:t>Speak</a:t>
            </a:r>
            <a:r>
              <a:rPr lang="en-US" sz="1100" dirty="0" smtClean="0">
                <a:latin typeface="Consolas"/>
              </a:rPr>
              <a:t>() { }</a:t>
            </a:r>
          </a:p>
          <a:p>
            <a:r>
              <a:rPr lang="en-US" sz="1100" dirty="0" smtClean="0">
                <a:latin typeface="Consolas"/>
              </a:rPr>
              <a:t>}</a:t>
            </a:r>
            <a:endParaRPr lang="en-US" sz="1100" dirty="0">
              <a:latin typeface="Consolas"/>
            </a:endParaRPr>
          </a:p>
        </p:txBody>
      </p:sp>
      <p:sp>
        <p:nvSpPr>
          <p:cNvPr id="6" name="Google Shape;438;p74"/>
          <p:cNvSpPr txBox="1"/>
          <p:nvPr/>
        </p:nvSpPr>
        <p:spPr>
          <a:xfrm>
            <a:off x="635562" y="1132662"/>
            <a:ext cx="3341157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Переопределить </a:t>
            </a:r>
            <a:r>
              <a:rPr lang="en-US" altLang="ru-RU" dirty="0" smtClean="0">
                <a:solidFill>
                  <a:srgbClr val="0000FF"/>
                </a:solidFill>
                <a:latin typeface="Consolas"/>
                <a:ea typeface="Roboto" panose="020B0604020202020204" charset="0"/>
              </a:rPr>
              <a:t>sealed</a:t>
            </a:r>
            <a:r>
              <a:rPr lang="en-US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-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метод нельзя.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Будет выдана ошибка компиляции.</a:t>
            </a:r>
            <a:endParaRPr lang="ru-RU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8753" y="3957335"/>
            <a:ext cx="5975754" cy="888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04993837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617151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Конструкторы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Google Shape;438;p74"/>
          <p:cNvSpPr txBox="1"/>
          <p:nvPr/>
        </p:nvSpPr>
        <p:spPr>
          <a:xfrm>
            <a:off x="617151" y="1233888"/>
            <a:ext cx="8126382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dirty="0" smtClean="0"/>
              <a:t>Конструкторы </a:t>
            </a:r>
            <a:r>
              <a:rPr lang="ru-RU" b="1" dirty="0" smtClean="0"/>
              <a:t>не унаследованы</a:t>
            </a:r>
            <a:r>
              <a:rPr lang="ru-RU" dirty="0" smtClean="0"/>
              <a:t> — они </a:t>
            </a:r>
            <a:r>
              <a:rPr lang="ru-RU" b="1" dirty="0" smtClean="0"/>
              <a:t>не становятся доступными</a:t>
            </a:r>
            <a:r>
              <a:rPr lang="ru-RU" dirty="0" smtClean="0"/>
              <a:t> в потомке автоматически. Однако конструктор ОБЯЗАН вызвать конструктор базового класса.</a:t>
            </a:r>
          </a:p>
          <a:p>
            <a:r>
              <a:rPr lang="ru-RU" dirty="0" smtClean="0"/>
              <a:t>Сначала выполняется код конструктора родителя, а затем код конструктора потомка.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617151" y="2288817"/>
            <a:ext cx="4672633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Если в базовом классе нет конструктора без параметров — обязателен </a:t>
            </a:r>
            <a:r>
              <a:rPr lang="en-US" dirty="0" smtClean="0">
                <a:solidFill>
                  <a:srgbClr val="0000FF"/>
                </a:solidFill>
                <a:latin typeface="Consolas"/>
              </a:rPr>
              <a:t>base</a:t>
            </a:r>
            <a:r>
              <a:rPr lang="ru-RU" dirty="0" smtClean="0"/>
              <a:t>. </a:t>
            </a:r>
            <a:endParaRPr lang="en-US" dirty="0" smtClean="0"/>
          </a:p>
          <a:p>
            <a:endParaRPr lang="ru-RU" dirty="0" smtClean="0"/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Animal</a:t>
            </a:r>
            <a:r>
              <a:rPr lang="en-US" sz="1200" dirty="0" smtClean="0">
                <a:latin typeface="Consolas"/>
              </a:rPr>
              <a:t>(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) { }</a:t>
            </a:r>
          </a:p>
          <a:p>
            <a:r>
              <a:rPr lang="en-US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Dog</a:t>
            </a:r>
            <a:r>
              <a:rPr lang="en-US" sz="1200" dirty="0" smtClean="0">
                <a:latin typeface="Consolas"/>
              </a:rPr>
              <a:t> :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</a:t>
            </a:r>
            <a:r>
              <a:rPr lang="ru-RU" sz="1200" dirty="0" smtClean="0">
                <a:latin typeface="Consolas"/>
              </a:rPr>
              <a:t> 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Dog</a:t>
            </a:r>
            <a:r>
              <a:rPr lang="en-US" sz="1200" dirty="0" smtClean="0">
                <a:latin typeface="Consolas"/>
              </a:rPr>
              <a:t>(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) :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base</a:t>
            </a:r>
            <a:r>
              <a:rPr lang="en-US" sz="1200" dirty="0" smtClean="0">
                <a:latin typeface="Consolas"/>
              </a:rPr>
              <a:t>(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) { }</a:t>
            </a:r>
          </a:p>
          <a:p>
            <a:r>
              <a:rPr lang="en-US" sz="1200" dirty="0" smtClean="0">
                <a:latin typeface="Consolas"/>
              </a:rPr>
              <a:t>}</a:t>
            </a:r>
            <a:endParaRPr lang="ru-RU" sz="1200" dirty="0" smtClean="0"/>
          </a:p>
        </p:txBody>
      </p:sp>
      <p:sp>
        <p:nvSpPr>
          <p:cNvPr id="11" name="Прямоугольник 10"/>
          <p:cNvSpPr/>
          <p:nvPr/>
        </p:nvSpPr>
        <p:spPr>
          <a:xfrm>
            <a:off x="5406509" y="2288817"/>
            <a:ext cx="3136074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Исключением являются конструкторы без параметров.</a:t>
            </a:r>
          </a:p>
          <a:p>
            <a:endParaRPr lang="en-US" sz="1200" dirty="0" smtClean="0">
              <a:solidFill>
                <a:srgbClr val="0000FF"/>
              </a:solidFill>
              <a:latin typeface="Consolas"/>
            </a:endParaRP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Animal</a:t>
            </a:r>
            <a:r>
              <a:rPr lang="en-US" sz="1200" dirty="0" smtClean="0">
                <a:latin typeface="Consolas"/>
              </a:rPr>
              <a:t>() {}</a:t>
            </a:r>
          </a:p>
          <a:p>
            <a:r>
              <a:rPr lang="en-US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Cat</a:t>
            </a:r>
            <a:r>
              <a:rPr lang="en-US" sz="1200" dirty="0" smtClean="0">
                <a:latin typeface="Consolas"/>
              </a:rPr>
              <a:t> :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Cat</a:t>
            </a:r>
            <a:r>
              <a:rPr lang="en-US" sz="1200" dirty="0" smtClean="0">
                <a:latin typeface="Consolas"/>
              </a:rPr>
              <a:t>() { }</a:t>
            </a:r>
          </a:p>
          <a:p>
            <a:r>
              <a:rPr lang="en-US" sz="1200" dirty="0" smtClean="0"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="" xmlns:p14="http://schemas.microsoft.com/office/powerpoint/2010/main" val="157775494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Статические члены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Google Shape;438;p74"/>
          <p:cNvSpPr txBox="1"/>
          <p:nvPr/>
        </p:nvSpPr>
        <p:spPr>
          <a:xfrm>
            <a:off x="580330" y="1206306"/>
            <a:ext cx="3506854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dirty="0" smtClean="0"/>
              <a:t>Для статических членов справедливо следующее:</a:t>
            </a:r>
          </a:p>
          <a:p>
            <a:pPr marL="342900" indent="-342900">
              <a:buAutoNum type="arabicPeriod"/>
            </a:pPr>
            <a:r>
              <a:rPr lang="ru-RU" dirty="0" smtClean="0"/>
              <a:t>Статические члены доступны в производном классе.</a:t>
            </a:r>
          </a:p>
          <a:p>
            <a:pPr marL="342900" indent="-342900">
              <a:buAutoNum type="arabicPeriod"/>
            </a:pPr>
            <a:r>
              <a:rPr lang="ru-RU" dirty="0" smtClean="0"/>
              <a:t>Их поведение привязано к типу, а не к объекту.</a:t>
            </a:r>
          </a:p>
          <a:p>
            <a:pPr marL="342900" indent="-342900">
              <a:buAutoNum type="arabicPeriod"/>
            </a:pPr>
            <a:r>
              <a:rPr lang="ru-RU" dirty="0" smtClean="0"/>
              <a:t>Не переопределяются.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4384825" y="1255514"/>
            <a:ext cx="400433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rgbClr val="001080"/>
                </a:solidFill>
                <a:latin typeface="Consolas"/>
              </a:rPr>
              <a:t>Derived</a:t>
            </a:r>
            <a:r>
              <a:rPr lang="en-US" sz="1100" dirty="0" err="1" smtClean="0">
                <a:latin typeface="Consolas"/>
              </a:rPr>
              <a:t>.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SayHello</a:t>
            </a:r>
            <a:r>
              <a:rPr lang="en-US" sz="1100" dirty="0" smtClean="0">
                <a:latin typeface="Consolas"/>
              </a:rPr>
              <a:t>(); </a:t>
            </a:r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// Hello from Derived</a:t>
            </a:r>
            <a:endParaRPr lang="en-US" sz="1100" dirty="0" smtClean="0">
              <a:latin typeface="Consolas"/>
            </a:endParaRPr>
          </a:p>
          <a:p>
            <a:r>
              <a:rPr lang="en-US" sz="1100" dirty="0" err="1" smtClean="0">
                <a:solidFill>
                  <a:srgbClr val="001080"/>
                </a:solidFill>
                <a:latin typeface="Consolas"/>
              </a:rPr>
              <a:t>Base</a:t>
            </a:r>
            <a:r>
              <a:rPr lang="en-US" sz="1100" dirty="0" err="1" smtClean="0">
                <a:latin typeface="Consolas"/>
              </a:rPr>
              <a:t>.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SayHello</a:t>
            </a:r>
            <a:r>
              <a:rPr lang="en-US" sz="1100" dirty="0" smtClean="0">
                <a:latin typeface="Consolas"/>
              </a:rPr>
              <a:t>();    </a:t>
            </a:r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// Hello from Base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Base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b="1" dirty="0" smtClean="0">
                <a:solidFill>
                  <a:srgbClr val="FF0000"/>
                </a:solidFill>
                <a:latin typeface="Consolas"/>
              </a:rPr>
              <a:t>static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SayHello</a:t>
            </a:r>
            <a:r>
              <a:rPr lang="en-US" sz="1100" dirty="0" smtClean="0">
                <a:latin typeface="Consolas"/>
              </a:rPr>
              <a:t>()</a:t>
            </a:r>
          </a:p>
          <a:p>
            <a:r>
              <a:rPr lang="en-US" sz="1100" dirty="0" smtClean="0">
                <a:latin typeface="Consolas"/>
              </a:rPr>
              <a:t>    {</a:t>
            </a:r>
          </a:p>
          <a:p>
            <a:r>
              <a:rPr lang="en-US" sz="1100" dirty="0" smtClean="0">
                <a:latin typeface="Consolas"/>
              </a:rPr>
              <a:t>        </a:t>
            </a:r>
            <a:r>
              <a:rPr lang="en-US" sz="1100" dirty="0" err="1" smtClean="0">
                <a:solidFill>
                  <a:srgbClr val="001080"/>
                </a:solidFill>
                <a:latin typeface="Consolas"/>
              </a:rPr>
              <a:t>Console</a:t>
            </a:r>
            <a:r>
              <a:rPr lang="en-US" sz="1100" dirty="0" err="1" smtClean="0">
                <a:latin typeface="Consolas"/>
              </a:rPr>
              <a:t>.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WriteLine</a:t>
            </a:r>
            <a:r>
              <a:rPr lang="en-US" sz="1100" dirty="0" smtClean="0">
                <a:latin typeface="Consolas"/>
              </a:rPr>
              <a:t>(</a:t>
            </a:r>
            <a:r>
              <a:rPr lang="en-US" sz="1100" dirty="0" smtClean="0">
                <a:solidFill>
                  <a:srgbClr val="A31515"/>
                </a:solidFill>
                <a:latin typeface="Consolas"/>
              </a:rPr>
              <a:t>"Hello from Base"</a:t>
            </a:r>
            <a:r>
              <a:rPr lang="en-US" sz="1100" dirty="0" smtClean="0">
                <a:latin typeface="Consolas"/>
              </a:rPr>
              <a:t>);</a:t>
            </a:r>
          </a:p>
          <a:p>
            <a:r>
              <a:rPr lang="en-US" sz="1100" dirty="0" smtClean="0">
                <a:latin typeface="Consolas"/>
              </a:rPr>
              <a:t>    }</a:t>
            </a:r>
          </a:p>
          <a:p>
            <a:r>
              <a:rPr lang="en-US" sz="1100" dirty="0" smtClean="0">
                <a:latin typeface="Consolas"/>
              </a:rPr>
              <a:t>}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Derived</a:t>
            </a:r>
            <a:r>
              <a:rPr lang="en-US" sz="1100" dirty="0" smtClean="0">
                <a:latin typeface="Consolas"/>
              </a:rPr>
              <a:t> :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Base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b="1" dirty="0" smtClean="0">
                <a:solidFill>
                  <a:srgbClr val="FF0000"/>
                </a:solidFill>
                <a:latin typeface="Consolas"/>
              </a:rPr>
              <a:t>static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SayHello</a:t>
            </a:r>
            <a:r>
              <a:rPr lang="en-US" sz="1100" dirty="0" smtClean="0">
                <a:latin typeface="Consolas"/>
              </a:rPr>
              <a:t>()</a:t>
            </a:r>
          </a:p>
          <a:p>
            <a:r>
              <a:rPr lang="en-US" sz="1100" dirty="0" smtClean="0">
                <a:latin typeface="Consolas"/>
              </a:rPr>
              <a:t>    {</a:t>
            </a:r>
          </a:p>
          <a:p>
            <a:r>
              <a:rPr lang="en-US" sz="1100" dirty="0" smtClean="0">
                <a:latin typeface="Consolas"/>
              </a:rPr>
              <a:t>        </a:t>
            </a:r>
            <a:r>
              <a:rPr lang="en-US" sz="1100" dirty="0" err="1" smtClean="0">
                <a:solidFill>
                  <a:srgbClr val="001080"/>
                </a:solidFill>
                <a:latin typeface="Consolas"/>
              </a:rPr>
              <a:t>Console</a:t>
            </a:r>
            <a:r>
              <a:rPr lang="en-US" sz="1100" dirty="0" err="1" smtClean="0">
                <a:latin typeface="Consolas"/>
              </a:rPr>
              <a:t>.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WriteLine</a:t>
            </a:r>
            <a:r>
              <a:rPr lang="en-US" sz="1100" dirty="0" smtClean="0">
                <a:latin typeface="Consolas"/>
              </a:rPr>
              <a:t>(</a:t>
            </a:r>
            <a:r>
              <a:rPr lang="en-US" sz="1100" dirty="0" smtClean="0">
                <a:solidFill>
                  <a:srgbClr val="A31515"/>
                </a:solidFill>
                <a:latin typeface="Consolas"/>
              </a:rPr>
              <a:t>"Hello from Derived"</a:t>
            </a:r>
            <a:r>
              <a:rPr lang="en-US" sz="1100" dirty="0" smtClean="0">
                <a:latin typeface="Consolas"/>
              </a:rPr>
              <a:t>);</a:t>
            </a:r>
          </a:p>
          <a:p>
            <a:r>
              <a:rPr lang="en-US" sz="1100" dirty="0" smtClean="0">
                <a:latin typeface="Consolas"/>
              </a:rPr>
              <a:t>    }</a:t>
            </a:r>
          </a:p>
          <a:p>
            <a:r>
              <a:rPr lang="en-US" sz="1100" dirty="0" smtClean="0">
                <a:latin typeface="Consolas"/>
              </a:rPr>
              <a:t>}</a:t>
            </a:r>
            <a:endParaRPr lang="en-US" sz="1100" dirty="0">
              <a:latin typeface="Consola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3491755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25127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Приватные члены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00550" y="1059928"/>
            <a:ext cx="80853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/>
              <a:t>Приватные члены в C# </a:t>
            </a:r>
            <a:r>
              <a:rPr lang="ru-RU" sz="1200" b="1" dirty="0" smtClean="0"/>
              <a:t>не наследуются в прямом смысле</a:t>
            </a:r>
            <a:r>
              <a:rPr lang="ru-RU" sz="1200" dirty="0" smtClean="0"/>
              <a:t> — к ним </a:t>
            </a:r>
            <a:r>
              <a:rPr lang="ru-RU" sz="1200" b="1" dirty="0" smtClean="0"/>
              <a:t>нет доступа из кода в производном классе</a:t>
            </a:r>
            <a:r>
              <a:rPr lang="ru-RU" sz="1200" dirty="0" smtClean="0"/>
              <a:t>, даже если находятся в иерархии.</a:t>
            </a:r>
          </a:p>
          <a:p>
            <a:r>
              <a:rPr lang="ru-RU" sz="1200" dirty="0" smtClean="0"/>
              <a:t>Но! Они </a:t>
            </a:r>
            <a:r>
              <a:rPr lang="ru-RU" sz="1200" b="1" dirty="0" smtClean="0"/>
              <a:t>существуют в объекте</a:t>
            </a:r>
            <a:r>
              <a:rPr lang="ru-RU" sz="1200" dirty="0" smtClean="0"/>
              <a:t> потомка (то есть память выделена), и к ним можно получать </a:t>
            </a:r>
            <a:r>
              <a:rPr lang="ru-RU" sz="1200" b="1" dirty="0" smtClean="0"/>
              <a:t>доступ косвенно</a:t>
            </a:r>
            <a:r>
              <a:rPr lang="ru-RU" sz="1200" dirty="0" smtClean="0"/>
              <a:t> через защищённые или публичные методы/свойства базового класса.</a:t>
            </a:r>
            <a:endParaRPr lang="ru-RU" sz="12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00550" y="2002126"/>
            <a:ext cx="333541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❌</a:t>
            </a:r>
            <a:r>
              <a:rPr lang="en-US" sz="1100" dirty="0" smtClean="0"/>
              <a:t> </a:t>
            </a:r>
            <a:r>
              <a:rPr lang="ru-RU" sz="1100" dirty="0" smtClean="0"/>
              <a:t>Прямой доступ — невозможен</a:t>
            </a:r>
          </a:p>
          <a:p>
            <a:endParaRPr lang="ru-RU" sz="1100" dirty="0" smtClean="0">
              <a:solidFill>
                <a:srgbClr val="0000FF"/>
              </a:solidFill>
              <a:latin typeface="Consolas"/>
            </a:endParaRPr>
          </a:p>
          <a:p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Parent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1080"/>
                </a:solidFill>
                <a:latin typeface="Consolas"/>
              </a:rPr>
              <a:t>secret</a:t>
            </a:r>
            <a:r>
              <a:rPr lang="en-US" sz="1100" dirty="0" smtClean="0">
                <a:latin typeface="Consolas"/>
              </a:rPr>
              <a:t> = </a:t>
            </a:r>
            <a:r>
              <a:rPr lang="en-US" sz="1100" dirty="0" smtClean="0">
                <a:solidFill>
                  <a:srgbClr val="098658"/>
                </a:solidFill>
                <a:latin typeface="Consolas"/>
              </a:rPr>
              <a:t>42</a:t>
            </a:r>
            <a:r>
              <a:rPr lang="en-US" sz="1100" dirty="0" smtClean="0">
                <a:latin typeface="Consolas"/>
              </a:rPr>
              <a:t>;</a:t>
            </a:r>
          </a:p>
          <a:p>
            <a:r>
              <a:rPr lang="en-US" sz="1100" dirty="0" smtClean="0">
                <a:latin typeface="Consolas"/>
              </a:rPr>
              <a:t>}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Child</a:t>
            </a:r>
            <a:r>
              <a:rPr lang="en-US" sz="1100" dirty="0" smtClean="0">
                <a:latin typeface="Consolas"/>
              </a:rPr>
              <a:t> :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Parent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ShowSecret</a:t>
            </a:r>
            <a:r>
              <a:rPr lang="en-US" sz="1100" dirty="0" smtClean="0">
                <a:latin typeface="Consolas"/>
              </a:rPr>
              <a:t>()</a:t>
            </a:r>
          </a:p>
          <a:p>
            <a:r>
              <a:rPr lang="en-US" sz="1100" dirty="0" smtClean="0">
                <a:latin typeface="Consolas"/>
              </a:rPr>
              <a:t>    {</a:t>
            </a:r>
            <a:endParaRPr lang="ru-RU" sz="1100" dirty="0" smtClean="0">
              <a:latin typeface="Consolas"/>
            </a:endParaRPr>
          </a:p>
          <a:p>
            <a:r>
              <a:rPr lang="ru-RU" sz="1100" dirty="0" smtClean="0">
                <a:solidFill>
                  <a:srgbClr val="008000"/>
                </a:solidFill>
                <a:latin typeface="Consolas"/>
              </a:rPr>
              <a:t>        </a:t>
            </a:r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// </a:t>
            </a:r>
            <a:r>
              <a:rPr lang="en-US" sz="1100" dirty="0" smtClean="0">
                <a:solidFill>
                  <a:srgbClr val="FF0000"/>
                </a:solidFill>
                <a:latin typeface="Consolas"/>
              </a:rPr>
              <a:t>❌</a:t>
            </a:r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ru-RU" sz="1100" dirty="0" smtClean="0">
                <a:solidFill>
                  <a:srgbClr val="008000"/>
                </a:solidFill>
                <a:latin typeface="Consolas"/>
              </a:rPr>
              <a:t>Ошибка компиляции: </a:t>
            </a:r>
          </a:p>
          <a:p>
            <a:r>
              <a:rPr lang="ru-RU" sz="1100" dirty="0" smtClean="0">
                <a:solidFill>
                  <a:srgbClr val="008000"/>
                </a:solidFill>
                <a:latin typeface="Consolas"/>
              </a:rPr>
              <a:t>        // '</a:t>
            </a:r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secret' </a:t>
            </a:r>
            <a:r>
              <a:rPr lang="ru-RU" sz="1100" dirty="0" smtClean="0">
                <a:solidFill>
                  <a:srgbClr val="008000"/>
                </a:solidFill>
                <a:latin typeface="Consolas"/>
              </a:rPr>
              <a:t>недоступен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    </a:t>
            </a:r>
            <a:r>
              <a:rPr lang="ru-RU" sz="1100" dirty="0" smtClean="0">
                <a:solidFill>
                  <a:srgbClr val="008000"/>
                </a:solidFill>
                <a:latin typeface="Consolas"/>
              </a:rPr>
              <a:t>    </a:t>
            </a:r>
            <a:r>
              <a:rPr lang="en-US" sz="1100" dirty="0" err="1" smtClean="0">
                <a:solidFill>
                  <a:srgbClr val="001080"/>
                </a:solidFill>
                <a:latin typeface="Consolas"/>
              </a:rPr>
              <a:t>Console</a:t>
            </a:r>
            <a:r>
              <a:rPr lang="en-US" sz="1100" dirty="0" err="1" smtClean="0">
                <a:latin typeface="Consolas"/>
              </a:rPr>
              <a:t>.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WriteLine</a:t>
            </a:r>
            <a:r>
              <a:rPr lang="en-US" sz="1100" dirty="0" smtClean="0">
                <a:latin typeface="Consolas"/>
              </a:rPr>
              <a:t>(</a:t>
            </a:r>
            <a:r>
              <a:rPr lang="en-US" sz="1100" dirty="0" smtClean="0">
                <a:solidFill>
                  <a:srgbClr val="FF0000"/>
                </a:solidFill>
                <a:latin typeface="Consolas"/>
              </a:rPr>
              <a:t>secret</a:t>
            </a:r>
            <a:r>
              <a:rPr lang="en-US" sz="1100" dirty="0" smtClean="0">
                <a:latin typeface="Consolas"/>
              </a:rPr>
              <a:t>);</a:t>
            </a:r>
            <a:endParaRPr lang="ru-RU" sz="1100" dirty="0" smtClean="0">
              <a:solidFill>
                <a:srgbClr val="FF0000"/>
              </a:solidFill>
              <a:latin typeface="Consolas"/>
            </a:endParaRPr>
          </a:p>
          <a:p>
            <a:r>
              <a:rPr lang="ru-RU" sz="1100" dirty="0" smtClean="0">
                <a:latin typeface="Consolas"/>
              </a:rPr>
              <a:t>    }</a:t>
            </a:r>
          </a:p>
          <a:p>
            <a:r>
              <a:rPr lang="ru-RU" sz="1100" dirty="0" smtClean="0">
                <a:latin typeface="Consolas"/>
              </a:rPr>
              <a:t>}</a:t>
            </a:r>
            <a:endParaRPr lang="ru-RU" sz="1100" dirty="0">
              <a:latin typeface="Consola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473810" y="2002127"/>
            <a:ext cx="4062636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00B050"/>
                </a:solidFill>
              </a:rPr>
              <a:t>✅</a:t>
            </a:r>
            <a:r>
              <a:rPr lang="en-US" sz="1100" dirty="0" smtClean="0"/>
              <a:t> </a:t>
            </a:r>
            <a:r>
              <a:rPr lang="ru-RU" sz="1100" dirty="0" smtClean="0"/>
              <a:t>Косвенный доступ через </a:t>
            </a:r>
            <a:r>
              <a:rPr lang="en-US" sz="1100" dirty="0" smtClean="0"/>
              <a:t>protected-</a:t>
            </a:r>
            <a:r>
              <a:rPr lang="ru-RU" sz="1100" dirty="0" smtClean="0"/>
              <a:t>метод</a:t>
            </a:r>
            <a:endParaRPr lang="ru-RU" sz="1100" dirty="0" smtClean="0">
              <a:solidFill>
                <a:srgbClr val="0000FF"/>
              </a:solidFill>
              <a:latin typeface="Consolas"/>
            </a:endParaRPr>
          </a:p>
          <a:p>
            <a:endParaRPr lang="ru-RU" sz="1100" dirty="0" smtClean="0">
              <a:solidFill>
                <a:srgbClr val="0000FF"/>
              </a:solidFill>
              <a:latin typeface="Consolas"/>
            </a:endParaRPr>
          </a:p>
          <a:p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Parent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1080"/>
                </a:solidFill>
                <a:latin typeface="Consolas"/>
              </a:rPr>
              <a:t>secret</a:t>
            </a:r>
            <a:r>
              <a:rPr lang="en-US" sz="1100" dirty="0" smtClean="0">
                <a:latin typeface="Consolas"/>
              </a:rPr>
              <a:t> = </a:t>
            </a:r>
            <a:r>
              <a:rPr lang="en-US" sz="1100" dirty="0" smtClean="0">
                <a:solidFill>
                  <a:srgbClr val="098658"/>
                </a:solidFill>
                <a:latin typeface="Consolas"/>
              </a:rPr>
              <a:t>42</a:t>
            </a:r>
            <a:r>
              <a:rPr lang="en-US" sz="1100" dirty="0" smtClean="0">
                <a:latin typeface="Consolas"/>
              </a:rPr>
              <a:t>;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protected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GetSecret</a:t>
            </a:r>
            <a:r>
              <a:rPr lang="en-US" sz="1100" dirty="0" smtClean="0">
                <a:latin typeface="Consolas"/>
              </a:rPr>
              <a:t>() =&gt;</a:t>
            </a:r>
            <a:r>
              <a:rPr lang="en-US" sz="1100" b="1" dirty="0" smtClean="0">
                <a:latin typeface="Consolas"/>
              </a:rPr>
              <a:t> </a:t>
            </a:r>
            <a:r>
              <a:rPr lang="en-US" sz="1200" b="1" dirty="0" smtClean="0">
                <a:solidFill>
                  <a:srgbClr val="001080"/>
                </a:solidFill>
                <a:latin typeface="Consolas"/>
              </a:rPr>
              <a:t>secret</a:t>
            </a:r>
            <a:r>
              <a:rPr lang="en-US" sz="1100" b="1" dirty="0" smtClean="0">
                <a:latin typeface="Consolas"/>
              </a:rPr>
              <a:t>;</a:t>
            </a:r>
          </a:p>
          <a:p>
            <a:r>
              <a:rPr lang="en-US" sz="1100" dirty="0" smtClean="0">
                <a:latin typeface="Consolas"/>
              </a:rPr>
              <a:t>}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Child</a:t>
            </a:r>
            <a:r>
              <a:rPr lang="en-US" sz="1100" dirty="0" smtClean="0">
                <a:latin typeface="Consolas"/>
              </a:rPr>
              <a:t> :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Parent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RevealSecret</a:t>
            </a:r>
            <a:r>
              <a:rPr lang="en-US" sz="1100" dirty="0" smtClean="0">
                <a:latin typeface="Consolas"/>
              </a:rPr>
              <a:t>()</a:t>
            </a:r>
          </a:p>
          <a:p>
            <a:r>
              <a:rPr lang="en-US" sz="1100" dirty="0" smtClean="0">
                <a:latin typeface="Consolas"/>
              </a:rPr>
              <a:t>    {</a:t>
            </a:r>
          </a:p>
          <a:p>
            <a:r>
              <a:rPr lang="en-US" sz="1100" dirty="0" smtClean="0">
                <a:latin typeface="Consolas"/>
              </a:rPr>
              <a:t>        </a:t>
            </a:r>
            <a:r>
              <a:rPr lang="en-US" sz="1100" dirty="0" err="1" smtClean="0">
                <a:solidFill>
                  <a:srgbClr val="001080"/>
                </a:solidFill>
                <a:latin typeface="Consolas"/>
              </a:rPr>
              <a:t>Console</a:t>
            </a:r>
            <a:r>
              <a:rPr lang="en-US" sz="1100" dirty="0" err="1" smtClean="0">
                <a:latin typeface="Consolas"/>
              </a:rPr>
              <a:t>.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WriteLine</a:t>
            </a:r>
            <a:r>
              <a:rPr lang="en-US" sz="1100" dirty="0" smtClean="0">
                <a:latin typeface="Consolas"/>
              </a:rPr>
              <a:t>(</a:t>
            </a:r>
            <a:endParaRPr lang="ru-RU" sz="1100" dirty="0" smtClean="0">
              <a:latin typeface="Consolas"/>
            </a:endParaRPr>
          </a:p>
          <a:p>
            <a:r>
              <a:rPr lang="ru-RU" sz="1100" dirty="0" smtClean="0">
                <a:solidFill>
                  <a:srgbClr val="A31515"/>
                </a:solidFill>
                <a:latin typeface="Consolas"/>
              </a:rPr>
              <a:t>	</a:t>
            </a:r>
            <a:r>
              <a:rPr lang="en-US" sz="1100" dirty="0" smtClean="0">
                <a:solidFill>
                  <a:srgbClr val="A31515"/>
                </a:solidFill>
                <a:latin typeface="Consolas"/>
              </a:rPr>
              <a:t>$"Inherited secret: {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GetSecret</a:t>
            </a:r>
            <a:r>
              <a:rPr lang="en-US" sz="1100" dirty="0" smtClean="0">
                <a:solidFill>
                  <a:srgbClr val="A31515"/>
                </a:solidFill>
                <a:latin typeface="Consolas"/>
              </a:rPr>
              <a:t>()}"</a:t>
            </a:r>
            <a:r>
              <a:rPr lang="en-US" sz="1100" dirty="0" smtClean="0">
                <a:latin typeface="Consolas"/>
              </a:rPr>
              <a:t>);</a:t>
            </a:r>
          </a:p>
          <a:p>
            <a:r>
              <a:rPr lang="en-US" sz="1100" dirty="0" smtClean="0">
                <a:latin typeface="Consolas"/>
              </a:rPr>
              <a:t>    }</a:t>
            </a:r>
          </a:p>
          <a:p>
            <a:r>
              <a:rPr lang="en-US" sz="1100" dirty="0" smtClean="0">
                <a:latin typeface="Consolas"/>
              </a:rPr>
              <a:t>}</a:t>
            </a:r>
            <a:endParaRPr lang="en-US" sz="1100" dirty="0">
              <a:latin typeface="Consola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603664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Вопросы, на которые отвечает наследование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0" y="1528090"/>
            <a:ext cx="7822839" cy="123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sz="16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Итого: </a:t>
            </a: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Какими свойствами должен обладать объект, созданный из класса-наследника.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Font typeface="Arial"/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Какое поведение будет реализовывать объект, созданный из класса наследника. </a:t>
            </a:r>
          </a:p>
        </p:txBody>
      </p:sp>
    </p:spTree>
    <p:extLst>
      <p:ext uri="{BB962C8B-B14F-4D97-AF65-F5344CB8AC3E}">
        <p14:creationId xmlns="" xmlns:p14="http://schemas.microsoft.com/office/powerpoint/2010/main" val="76090088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24575" y="2652575"/>
            <a:ext cx="1499100" cy="1815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/>
              <a:t>ООП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t="941" b="941"/>
          <a:stretch/>
        </p:blipFill>
        <p:spPr>
          <a:xfrm>
            <a:off x="1033167" y="2867584"/>
            <a:ext cx="1383000" cy="136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</a:t>
            </a:r>
            <a:r>
              <a:rPr lang="ru" sz="1700" dirty="0" smtClean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урока</a:t>
            </a:r>
            <a:endParaRPr sz="170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248849" y="2988499"/>
            <a:ext cx="5308673" cy="136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dk1"/>
              </a:buClr>
              <a:buSzPct val="84615"/>
            </a:pPr>
            <a:r>
              <a:rPr lang="ru-RU" sz="1600" b="1" i="1" dirty="0">
                <a:solidFill>
                  <a:schemeClr val="dk1"/>
                </a:solidFill>
              </a:rPr>
              <a:t>Нилов Павел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endParaRPr lang="ru" sz="1300" i="1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 </a:t>
            </a: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курса C# </a:t>
            </a: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Professional, </a:t>
            </a:r>
            <a:r>
              <a:rPr lang="en-US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C# Basic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Контакты:t.me/@NilovPavel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89346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Абстракция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388688230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абстракция?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49" y="1177566"/>
            <a:ext cx="829978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Абстракция</a:t>
            </a:r>
            <a:r>
              <a:rPr lang="ru-RU" dirty="0" smtClean="0"/>
              <a:t> — это принцип, при котором мы выделяем только </a:t>
            </a:r>
            <a:r>
              <a:rPr lang="ru-RU" b="1" dirty="0" smtClean="0"/>
              <a:t>существенные характеристики</a:t>
            </a:r>
            <a:r>
              <a:rPr lang="ru-RU" dirty="0" smtClean="0"/>
              <a:t> объекта, </a:t>
            </a:r>
            <a:r>
              <a:rPr lang="ru-RU" b="1" dirty="0" smtClean="0"/>
              <a:t>скрывая детали реализации</a:t>
            </a:r>
            <a:r>
              <a:rPr lang="ru-RU" dirty="0" smtClean="0"/>
              <a:t>.</a:t>
            </a:r>
            <a:r>
              <a:rPr lang="en-US" dirty="0" smtClean="0"/>
              <a:t> </a:t>
            </a:r>
            <a:r>
              <a:rPr lang="ru-RU" dirty="0" smtClean="0"/>
              <a:t>Это </a:t>
            </a:r>
            <a:r>
              <a:rPr lang="ru-RU" dirty="0"/>
              <a:t>позволяет разработчикам сосредотачиваться на ключевых аспектах системы, не углубляясь во все технические детали реализации</a:t>
            </a:r>
            <a:r>
              <a:rPr lang="ru-RU" dirty="0" smtClean="0"/>
              <a:t>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672902" y="2890110"/>
            <a:ext cx="3513740" cy="138499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i="1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Пример: «Небесные тела». Кто-то представляет звезду, кто-то планету, кто-то метеорит, кто-то комету. И все варианты подходят.</a:t>
            </a:r>
          </a:p>
          <a:p>
            <a:r>
              <a:rPr lang="ru-RU" i="1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Что между ними общего – все они находятся в космическом пространстве.</a:t>
            </a:r>
            <a:endParaRPr lang="ru-RU" i="1" dirty="0">
              <a:solidFill>
                <a:schemeClr val="accent2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5538" name="Picture 2" descr="Диаграмма: Астрономия. Небесные тела | Quizle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4774" y="2484938"/>
            <a:ext cx="3021883" cy="22664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5319427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5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Суть абстракции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009925"/>
            <a:ext cx="450027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Основная идея абстракции - предоставить</a:t>
            </a:r>
            <a:r>
              <a:rPr lang="ru-RU" b="1" dirty="0"/>
              <a:t> общий интерфейс </a:t>
            </a:r>
            <a:r>
              <a:rPr lang="ru-RU" dirty="0"/>
              <a:t>для объекта. </a:t>
            </a:r>
          </a:p>
          <a:p>
            <a:endParaRPr lang="ru-RU" dirty="0" smtClean="0"/>
          </a:p>
          <a:p>
            <a:r>
              <a:rPr lang="ru-RU" dirty="0" smtClean="0"/>
              <a:t>У </a:t>
            </a:r>
            <a:r>
              <a:rPr lang="ru-RU" dirty="0"/>
              <a:t>каждого автомобиля есть колеса. В общем случае мы не знаем о колесах ничего: ни материала изготовления, ни </a:t>
            </a:r>
            <a:r>
              <a:rPr lang="ru-RU" dirty="0" smtClean="0"/>
              <a:t>диаметра. Но </a:t>
            </a:r>
            <a:r>
              <a:rPr lang="ru-RU" dirty="0"/>
              <a:t>мы знаем что они </a:t>
            </a:r>
            <a:r>
              <a:rPr lang="ru-RU" dirty="0" smtClean="0"/>
              <a:t>делают: колеса </a:t>
            </a:r>
            <a:r>
              <a:rPr lang="ru-RU" dirty="0"/>
              <a:t>- крутятся. </a:t>
            </a:r>
            <a:endParaRPr lang="ru-RU" dirty="0" smtClean="0"/>
          </a:p>
          <a:p>
            <a:endParaRPr lang="ru-RU" dirty="0"/>
          </a:p>
          <a:p>
            <a:r>
              <a:rPr lang="ru-RU" dirty="0"/>
              <a:t>Разработчик будет знать, чем будет заниматься будущий объект типа, который будет унаследован от абстрактного. На данном этапе реализация - не является обязательной</a:t>
            </a:r>
            <a:r>
              <a:rPr lang="ru-RU" dirty="0" smtClean="0"/>
              <a:t>.</a:t>
            </a:r>
          </a:p>
        </p:txBody>
      </p:sp>
      <p:sp>
        <p:nvSpPr>
          <p:cNvPr id="36866" name="AutoShape 2" descr="https://refactoring.guru/images/refactoring/content/smells/alternative-classes-with-different-interfaces-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6" name="Picture 2" descr="https://www.speckras.ru/file/i_pic/whe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395" y="1835147"/>
            <a:ext cx="3330882" cy="162773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8044440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Представление абстракции в </a:t>
            </a:r>
            <a:r>
              <a:rPr lang="en-US" sz="2800" dirty="0" smtClean="0"/>
              <a:t>C#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009925"/>
            <a:ext cx="4872337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Абстракция</a:t>
            </a:r>
            <a:r>
              <a:rPr lang="ru-RU" dirty="0" smtClean="0"/>
              <a:t> в рамках</a:t>
            </a:r>
            <a:r>
              <a:rPr lang="en-US" dirty="0" smtClean="0"/>
              <a:t> C#</a:t>
            </a:r>
            <a:r>
              <a:rPr lang="ru-RU" dirty="0" smtClean="0"/>
              <a:t> представлена двумя сущностями:</a:t>
            </a:r>
          </a:p>
          <a:p>
            <a:pPr lvl="1">
              <a:buAutoNum type="arabicPeriod"/>
            </a:pPr>
            <a:r>
              <a:rPr lang="en-US" dirty="0" smtClean="0"/>
              <a:t> </a:t>
            </a:r>
            <a:r>
              <a:rPr lang="ru-RU" dirty="0" smtClean="0"/>
              <a:t>Абстрактные классы </a:t>
            </a:r>
          </a:p>
          <a:p>
            <a:pPr lvl="1">
              <a:buAutoNum type="arabicPeriod"/>
            </a:pPr>
            <a:r>
              <a:rPr lang="en-US" dirty="0" smtClean="0"/>
              <a:t> </a:t>
            </a:r>
            <a:r>
              <a:rPr lang="ru-RU" dirty="0" smtClean="0"/>
              <a:t>Интерфейсы</a:t>
            </a:r>
          </a:p>
          <a:p>
            <a:endParaRPr lang="ru-RU" dirty="0" smtClean="0"/>
          </a:p>
          <a:p>
            <a:r>
              <a:rPr lang="ru-RU" sz="1200" b="1" dirty="0" smtClean="0"/>
              <a:t>Преимущества абстракции</a:t>
            </a:r>
          </a:p>
          <a:p>
            <a:r>
              <a:rPr lang="ru-RU" sz="1200" b="1" dirty="0" smtClean="0"/>
              <a:t>Сокрытие деталей.</a:t>
            </a:r>
            <a:r>
              <a:rPr lang="ru-RU" sz="1200" dirty="0" smtClean="0"/>
              <a:t> Пользователю не нужно знать, как реализованы методы, важно лишь, что они делают.</a:t>
            </a:r>
          </a:p>
          <a:p>
            <a:r>
              <a:rPr lang="ru-RU" sz="1200" b="1" dirty="0" smtClean="0"/>
              <a:t>Повышение удобства поддержки кода.</a:t>
            </a:r>
            <a:r>
              <a:rPr lang="ru-RU" sz="1200" dirty="0" smtClean="0"/>
              <a:t> Как пример</a:t>
            </a:r>
            <a:r>
              <a:rPr lang="en-US" sz="1200" dirty="0" smtClean="0"/>
              <a:t>: </a:t>
            </a:r>
            <a:r>
              <a:rPr lang="ru-RU" sz="1200" dirty="0" smtClean="0"/>
              <a:t>изменение внутренней логики не затрагивает интерфейс.</a:t>
            </a:r>
          </a:p>
          <a:p>
            <a:r>
              <a:rPr lang="ru-RU" sz="1200" b="1" dirty="0" smtClean="0"/>
              <a:t>Унификация.</a:t>
            </a:r>
            <a:r>
              <a:rPr lang="ru-RU" sz="1200" dirty="0" smtClean="0"/>
              <a:t> Абстракция задаёт единый интерфейс для работы с объектами разных типов, обеспечивая их взаимозаменяемость.</a:t>
            </a:r>
          </a:p>
          <a:p>
            <a:endParaRPr lang="ru-RU" sz="1200" dirty="0"/>
          </a:p>
          <a:p>
            <a:r>
              <a:rPr lang="ru-RU" sz="1200" dirty="0" smtClean="0"/>
              <a:t>Важным </a:t>
            </a:r>
            <a:r>
              <a:rPr lang="ru-RU" sz="1200" dirty="0"/>
              <a:t>аспектом абстракции является то, что нельзя создать объект абстрактного типа, так как он допускает неопределенное поведение. </a:t>
            </a:r>
          </a:p>
          <a:p>
            <a:endParaRPr lang="ru-RU" sz="1200" dirty="0" smtClean="0"/>
          </a:p>
        </p:txBody>
      </p:sp>
      <p:sp>
        <p:nvSpPr>
          <p:cNvPr id="3" name="Прямоугольник 2"/>
          <p:cNvSpPr/>
          <p:nvPr/>
        </p:nvSpPr>
        <p:spPr>
          <a:xfrm>
            <a:off x="5567153" y="1775879"/>
            <a:ext cx="2763345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abstract class </a:t>
            </a:r>
            <a:r>
              <a:rPr lang="en-US" sz="1100" dirty="0" err="1">
                <a:solidFill>
                  <a:srgbClr val="267F99"/>
                </a:solidFill>
                <a:latin typeface="Consolas" panose="020B0609020204030204" pitchFamily="49" charset="0"/>
              </a:rPr>
              <a:t>AbstractAnimal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795E26"/>
                </a:solidFill>
                <a:latin typeface="Consolas" panose="020B0609020204030204" pitchFamily="49" charset="0"/>
              </a:rPr>
              <a:t>Eat</a:t>
            </a:r>
            <a:r>
              <a:rPr lang="en-US" sz="11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/>
            </a:r>
            <a:br>
              <a:rPr lang="en-US" sz="1100" dirty="0">
                <a:latin typeface="Consolas" panose="020B0609020204030204" pitchFamily="49" charset="0"/>
              </a:rPr>
            </a:br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interface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267F99"/>
                </a:solidFill>
                <a:latin typeface="Consolas" panose="020B0609020204030204" pitchFamily="49" charset="0"/>
              </a:rPr>
              <a:t>IAnimal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MakeSound</a:t>
            </a:r>
            <a:r>
              <a:rPr lang="en-US" sz="11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="" xmlns:p14="http://schemas.microsoft.com/office/powerpoint/2010/main" val="23217212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Кратко об интерфейсах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172991"/>
            <a:ext cx="360504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Интерфейс</a:t>
            </a:r>
            <a:r>
              <a:rPr lang="ru-RU" dirty="0" smtClean="0"/>
              <a:t> </a:t>
            </a:r>
            <a:r>
              <a:rPr lang="en-US" dirty="0" smtClean="0"/>
              <a:t>–</a:t>
            </a:r>
            <a:r>
              <a:rPr lang="ru-RU" dirty="0" smtClean="0"/>
              <a:t> ссылочный тип, который может определять некоторый функционал - набор методов и свойств без реализации. 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Затем этот функционал реализуют классы и структуры, которые применяют данные интерфейсы.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Начиная с версии C# 8.0 интерфейсы поддерживают реализацию методов и свойств по умолчанию. 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351072" y="1172991"/>
            <a:ext cx="4504494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Consolas"/>
              </a:rPr>
              <a:t>interface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267F99"/>
                </a:solidFill>
                <a:latin typeface="Consolas"/>
              </a:rPr>
              <a:t>ISoldier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ToDo</a:t>
            </a:r>
            <a:r>
              <a:rPr lang="en-US" sz="1100" dirty="0" smtClean="0">
                <a:latin typeface="Consolas"/>
              </a:rPr>
              <a:t>();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1080"/>
                </a:solidFill>
                <a:latin typeface="Consolas"/>
              </a:rPr>
              <a:t>Health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    { </a:t>
            </a:r>
          </a:p>
          <a:p>
            <a:r>
              <a:rPr lang="en-US" sz="1100" dirty="0" smtClean="0">
                <a:latin typeface="Consolas"/>
              </a:rPr>
              <a:t>    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sz="1100" dirty="0" smtClean="0">
                <a:latin typeface="Consolas"/>
              </a:rPr>
              <a:t> </a:t>
            </a:r>
          </a:p>
          <a:p>
            <a:r>
              <a:rPr lang="en-US" sz="1100" dirty="0" smtClean="0">
                <a:latin typeface="Consolas"/>
              </a:rPr>
              <a:t>        { </a:t>
            </a:r>
          </a:p>
          <a:p>
            <a:r>
              <a:rPr lang="en-US" sz="1100" dirty="0" smtClean="0">
                <a:latin typeface="Consolas"/>
              </a:rPr>
              <a:t>            </a:t>
            </a:r>
            <a:r>
              <a:rPr lang="en-US" sz="1100" dirty="0" smtClean="0">
                <a:solidFill>
                  <a:srgbClr val="AF00DB"/>
                </a:solidFill>
                <a:latin typeface="Consolas"/>
              </a:rPr>
              <a:t>return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98658"/>
                </a:solidFill>
                <a:latin typeface="Consolas"/>
              </a:rPr>
              <a:t>100</a:t>
            </a:r>
            <a:r>
              <a:rPr lang="en-US" sz="1100" dirty="0" smtClean="0">
                <a:latin typeface="Consolas"/>
              </a:rPr>
              <a:t>; </a:t>
            </a:r>
          </a:p>
          <a:p>
            <a:r>
              <a:rPr lang="en-US" sz="1100" dirty="0" smtClean="0">
                <a:latin typeface="Consolas"/>
              </a:rPr>
              <a:t>        } </a:t>
            </a:r>
          </a:p>
          <a:p>
            <a:r>
              <a:rPr lang="en-US" sz="1100" dirty="0" smtClean="0">
                <a:latin typeface="Consolas"/>
              </a:rPr>
              <a:t>    }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SubmitRapport</a:t>
            </a:r>
            <a:r>
              <a:rPr lang="en-US" sz="1100" dirty="0" smtClean="0">
                <a:latin typeface="Consolas"/>
              </a:rPr>
              <a:t>()</a:t>
            </a:r>
          </a:p>
          <a:p>
            <a:r>
              <a:rPr lang="en-US" sz="1100" dirty="0" smtClean="0">
                <a:latin typeface="Consolas"/>
              </a:rPr>
              <a:t>    {</a:t>
            </a:r>
          </a:p>
          <a:p>
            <a:r>
              <a:rPr lang="en-US" sz="1100" dirty="0" smtClean="0">
                <a:latin typeface="Consolas"/>
              </a:rPr>
              <a:t>        </a:t>
            </a:r>
            <a:r>
              <a:rPr lang="en-US" sz="1100" dirty="0" err="1" smtClean="0">
                <a:solidFill>
                  <a:srgbClr val="001080"/>
                </a:solidFill>
                <a:latin typeface="Consolas"/>
              </a:rPr>
              <a:t>Console</a:t>
            </a:r>
            <a:r>
              <a:rPr lang="en-US" sz="1100" dirty="0" err="1" smtClean="0">
                <a:latin typeface="Consolas"/>
              </a:rPr>
              <a:t>.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WriteLine</a:t>
            </a:r>
            <a:r>
              <a:rPr lang="en-US" sz="1100" dirty="0" smtClean="0">
                <a:latin typeface="Consolas"/>
              </a:rPr>
              <a:t>(</a:t>
            </a:r>
            <a:r>
              <a:rPr lang="en-US" sz="1100" dirty="0" smtClean="0">
                <a:solidFill>
                  <a:srgbClr val="A31515"/>
                </a:solidFill>
                <a:latin typeface="Consolas"/>
              </a:rPr>
              <a:t>"</a:t>
            </a:r>
            <a:r>
              <a:rPr lang="ru-RU" sz="1100" dirty="0" smtClean="0">
                <a:solidFill>
                  <a:srgbClr val="A31515"/>
                </a:solidFill>
                <a:latin typeface="Consolas"/>
              </a:rPr>
              <a:t>Солдат сдал раппорт!"</a:t>
            </a:r>
            <a:r>
              <a:rPr lang="ru-RU" sz="1100" dirty="0" smtClean="0">
                <a:latin typeface="Consolas"/>
              </a:rPr>
              <a:t>);</a:t>
            </a:r>
          </a:p>
          <a:p>
            <a:r>
              <a:rPr lang="ru-RU" sz="1100" dirty="0" smtClean="0">
                <a:latin typeface="Consolas"/>
              </a:rPr>
              <a:t>    }</a:t>
            </a:r>
          </a:p>
          <a:p>
            <a:r>
              <a:rPr lang="ru-RU" sz="1100" dirty="0" smtClean="0">
                <a:latin typeface="Consolas"/>
              </a:rPr>
              <a:t>}</a:t>
            </a:r>
            <a:endParaRPr lang="ru-RU" sz="1100" dirty="0">
              <a:latin typeface="Consola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180679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Кратко об абстрактных классах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164114"/>
            <a:ext cx="3936438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b="1" dirty="0" smtClean="0"/>
              <a:t>Абстрактный класс </a:t>
            </a:r>
            <a:r>
              <a:rPr lang="ru-RU" sz="1200" dirty="0" smtClean="0"/>
              <a:t>— это класс, который помечен ключевым словом </a:t>
            </a:r>
            <a:r>
              <a:rPr lang="en-US" sz="1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ru-RU" sz="1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smtClean="0"/>
              <a:t>и</a:t>
            </a:r>
            <a:r>
              <a:rPr lang="ru-RU" sz="1200" i="1" dirty="0" smtClean="0"/>
              <a:t> может</a:t>
            </a:r>
            <a:r>
              <a:rPr lang="ru-RU" sz="1200" dirty="0" smtClean="0"/>
              <a:t> содержать методы без реализации. Такие методы называются абстрактными.</a:t>
            </a:r>
          </a:p>
          <a:p>
            <a:endParaRPr lang="ru-RU" sz="1200" dirty="0" smtClean="0"/>
          </a:p>
          <a:p>
            <a:r>
              <a:rPr lang="ru-RU" sz="1200" dirty="0" smtClean="0"/>
              <a:t>Абстрактные классы</a:t>
            </a:r>
            <a:r>
              <a:rPr lang="en-US" sz="1200" dirty="0" smtClean="0"/>
              <a:t> </a:t>
            </a:r>
            <a:r>
              <a:rPr lang="ru-RU" sz="1200" dirty="0" smtClean="0"/>
              <a:t>и их отличия от интерфейсов:</a:t>
            </a:r>
          </a:p>
          <a:p>
            <a:pPr marL="342900" indent="-342900">
              <a:buAutoNum type="arabicPeriod"/>
            </a:pPr>
            <a:r>
              <a:rPr lang="ru-RU" sz="1200" dirty="0" smtClean="0"/>
              <a:t>Абстрактный класс может содержать конструктор, что позволяет инициализировать данные.</a:t>
            </a:r>
          </a:p>
          <a:p>
            <a:pPr marL="342900" indent="-342900">
              <a:buAutoNum type="arabicPeriod"/>
            </a:pPr>
            <a:r>
              <a:rPr lang="ru-RU" sz="1200" dirty="0" smtClean="0"/>
              <a:t>Поддерживает только одиночное наследование.</a:t>
            </a:r>
          </a:p>
          <a:p>
            <a:pPr marL="342900" indent="-342900">
              <a:buAutoNum type="arabicPeriod"/>
            </a:pPr>
            <a:endParaRPr lang="ru-RU" sz="1200" dirty="0" smtClean="0"/>
          </a:p>
        </p:txBody>
      </p:sp>
      <p:sp>
        <p:nvSpPr>
          <p:cNvPr id="5" name="Прямоугольник 4"/>
          <p:cNvSpPr/>
          <p:nvPr/>
        </p:nvSpPr>
        <p:spPr>
          <a:xfrm>
            <a:off x="4759177" y="1164114"/>
            <a:ext cx="372817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Consolas"/>
              </a:rPr>
              <a:t>abstract class</a:t>
            </a:r>
            <a:r>
              <a:rPr lang="en-US" sz="1100" b="1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Human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100" dirty="0" smtClean="0">
                <a:latin typeface="Consolas"/>
              </a:rPr>
              <a:t>;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latin typeface="Consolas"/>
              </a:rPr>
              <a:t>    </a:t>
            </a:r>
            <a:r>
              <a:rPr lang="en-US" sz="1100" b="1" dirty="0" smtClean="0">
                <a:solidFill>
                  <a:srgbClr val="FF0000"/>
                </a:solidFill>
                <a:latin typeface="Consolas"/>
              </a:rPr>
              <a:t>abstract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JustGo</a:t>
            </a:r>
            <a:r>
              <a:rPr lang="en-US" sz="1100" dirty="0" smtClean="0">
                <a:latin typeface="Consolas"/>
              </a:rPr>
              <a:t>();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GetName</a:t>
            </a:r>
            <a:r>
              <a:rPr lang="en-US" sz="1100" dirty="0" smtClean="0">
                <a:latin typeface="Consolas"/>
              </a:rPr>
              <a:t>()</a:t>
            </a:r>
          </a:p>
          <a:p>
            <a:r>
              <a:rPr lang="en-US" sz="1100" dirty="0" smtClean="0">
                <a:latin typeface="Consolas"/>
              </a:rPr>
              <a:t>    {</a:t>
            </a:r>
          </a:p>
          <a:p>
            <a:r>
              <a:rPr lang="en-US" sz="1100" dirty="0" smtClean="0">
                <a:latin typeface="Consolas"/>
              </a:rPr>
              <a:t>        </a:t>
            </a:r>
            <a:r>
              <a:rPr lang="en-US" sz="1100" dirty="0" smtClean="0">
                <a:solidFill>
                  <a:srgbClr val="AF00DB"/>
                </a:solidFill>
                <a:latin typeface="Consolas"/>
              </a:rPr>
              <a:t>return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en-US" sz="1100" dirty="0" smtClean="0">
                <a:latin typeface="Consolas"/>
              </a:rPr>
              <a:t>.</a:t>
            </a:r>
            <a:r>
              <a:rPr lang="en-US" sz="11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100" dirty="0" smtClean="0">
                <a:latin typeface="Consolas"/>
              </a:rPr>
              <a:t>;</a:t>
            </a:r>
          </a:p>
          <a:p>
            <a:r>
              <a:rPr lang="en-US" sz="1100" dirty="0" smtClean="0">
                <a:latin typeface="Consolas"/>
              </a:rPr>
              <a:t>    }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795E26"/>
                </a:solidFill>
                <a:latin typeface="Consolas"/>
              </a:rPr>
              <a:t>Human</a:t>
            </a:r>
            <a:r>
              <a:rPr lang="en-US" sz="1100" dirty="0" smtClean="0">
                <a:latin typeface="Consolas"/>
              </a:rPr>
              <a:t>(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100" dirty="0" smtClean="0">
                <a:latin typeface="Consolas"/>
              </a:rPr>
              <a:t>)</a:t>
            </a:r>
          </a:p>
          <a:p>
            <a:r>
              <a:rPr lang="en-US" sz="1100" dirty="0" smtClean="0">
                <a:latin typeface="Consolas"/>
              </a:rPr>
              <a:t>    {</a:t>
            </a:r>
          </a:p>
          <a:p>
            <a:r>
              <a:rPr lang="en-US" sz="1100" dirty="0" smtClean="0">
                <a:latin typeface="Consolas"/>
              </a:rPr>
              <a:t>    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en-US" sz="1100" dirty="0" smtClean="0">
                <a:latin typeface="Consolas"/>
              </a:rPr>
              <a:t>.</a:t>
            </a:r>
            <a:r>
              <a:rPr lang="en-US" sz="11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100" dirty="0" smtClean="0">
                <a:latin typeface="Consolas"/>
              </a:rPr>
              <a:t> = </a:t>
            </a:r>
            <a:r>
              <a:rPr lang="en-US" sz="11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100" dirty="0" smtClean="0">
                <a:latin typeface="Consolas"/>
              </a:rPr>
              <a:t>;</a:t>
            </a:r>
          </a:p>
          <a:p>
            <a:r>
              <a:rPr lang="en-US" sz="1100" dirty="0" smtClean="0">
                <a:latin typeface="Consolas"/>
              </a:rPr>
              <a:t>    }</a:t>
            </a:r>
          </a:p>
          <a:p>
            <a:r>
              <a:rPr lang="en-US" sz="1100" dirty="0" smtClean="0">
                <a:latin typeface="Consolas"/>
              </a:rPr>
              <a:t>}</a:t>
            </a:r>
            <a:endParaRPr lang="en-US" sz="1100" dirty="0">
              <a:latin typeface="Consola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387119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abstract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556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abstract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может применяться для:</a:t>
            </a:r>
          </a:p>
          <a:p>
            <a:endParaRPr lang="en-US" sz="1200" b="1" dirty="0" smtClean="0"/>
          </a:p>
          <a:p>
            <a:r>
              <a:rPr lang="ru-RU" sz="1200" b="1" dirty="0" smtClean="0"/>
              <a:t>Абстрактный класс:</a:t>
            </a:r>
            <a:endParaRPr lang="ru-RU" sz="1200" dirty="0" smtClean="0"/>
          </a:p>
          <a:p>
            <a:pPr marL="228600" indent="-228600">
              <a:buAutoNum type="arabicPeriod"/>
            </a:pPr>
            <a:r>
              <a:rPr lang="ru-RU" sz="1200" dirty="0" smtClean="0"/>
              <a:t>Нельзя создать объект абстрактного класса.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Может содержать как абстрактные методы (без реализации), так и обычные (с реализацией).</a:t>
            </a:r>
          </a:p>
          <a:p>
            <a:endParaRPr lang="en-US" sz="1200" b="1" dirty="0" smtClean="0"/>
          </a:p>
          <a:p>
            <a:r>
              <a:rPr lang="ru-RU" sz="1200" b="1" dirty="0" smtClean="0"/>
              <a:t>Абстрактный метод:</a:t>
            </a:r>
            <a:endParaRPr lang="ru-RU" sz="1200" dirty="0" smtClean="0"/>
          </a:p>
          <a:p>
            <a:pPr marL="228600" indent="-228600">
              <a:buAutoNum type="arabicPeriod"/>
            </a:pPr>
            <a:r>
              <a:rPr lang="ru-RU" sz="1200" dirty="0" smtClean="0"/>
              <a:t>Определяется только в абстрактных классах.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Не имеет реализации в базовом классе (только заголовок метода).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Должен быть переопределён в каждом производном классе.</a:t>
            </a:r>
            <a:endParaRPr lang="ru-RU" sz="12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194853" y="1009925"/>
            <a:ext cx="3644964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();    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1100" dirty="0">
                <a:solidFill>
                  <a:srgbClr val="008000"/>
                </a:solidFill>
                <a:latin typeface="Consolas" panose="020B0609020204030204" pitchFamily="49" charset="0"/>
              </a:rPr>
              <a:t>Выведет: 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Dog barks</a:t>
            </a:r>
            <a:endParaRPr lang="ru-RU" sz="1100" dirty="0" smtClean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ru-RU" sz="11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 smtClean="0"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abstract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latin typeface="Consolas" panose="020B0609020204030204" pitchFamily="49" charset="0"/>
              </a:rPr>
              <a:t/>
            </a:r>
            <a:br>
              <a:rPr lang="en-US" sz="1100" dirty="0">
                <a:latin typeface="Consolas" panose="020B0609020204030204" pitchFamily="49" charset="0"/>
              </a:rPr>
            </a:br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GetName</a:t>
            </a:r>
            <a:r>
              <a:rPr lang="en-US" sz="11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{  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    </a:t>
            </a:r>
            <a:r>
              <a:rPr lang="en-US" sz="11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100" dirty="0">
                <a:latin typeface="Consolas" panose="020B0609020204030204" pitchFamily="49" charset="0"/>
              </a:rPr>
              <a:t>.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sz="1100" dirty="0">
                <a:latin typeface="Consolas" panose="020B0609020204030204" pitchFamily="49" charset="0"/>
              </a:rPr>
              <a:t>;  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}    </a:t>
            </a:r>
          </a:p>
          <a:p>
            <a:r>
              <a:rPr lang="en-US" sz="1100" dirty="0">
                <a:latin typeface="Consolas" panose="020B0609020204030204" pitchFamily="49" charset="0"/>
              </a:rPr>
              <a:t/>
            </a:r>
            <a:br>
              <a:rPr lang="en-US" sz="1100" dirty="0">
                <a:latin typeface="Consolas" panose="020B0609020204030204" pitchFamily="49" charset="0"/>
              </a:rPr>
            </a:br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abstract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MakeSound</a:t>
            </a:r>
            <a:r>
              <a:rPr lang="en-US" sz="11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/>
            </a:r>
            <a:br>
              <a:rPr lang="en-US" sz="1100" dirty="0"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>
                <a:latin typeface="Consolas" panose="020B0609020204030204" pitchFamily="49" charset="0"/>
              </a:rPr>
              <a:t> :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MakeSound</a:t>
            </a:r>
            <a:r>
              <a:rPr lang="en-US" sz="11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{ 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   </a:t>
            </a:r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100" dirty="0" err="1"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100" dirty="0"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"Dog barks"</a:t>
            </a:r>
            <a:r>
              <a:rPr lang="en-US" sz="1100" dirty="0">
                <a:latin typeface="Consolas" panose="020B0609020204030204" pitchFamily="49" charset="0"/>
              </a:rPr>
              <a:t>); 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="" xmlns:p14="http://schemas.microsoft.com/office/powerpoint/2010/main" val="38621134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override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0700" y="1177787"/>
            <a:ext cx="3990637" cy="1741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слово 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override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в C# используется для переопределения виртуальных методов и свойств объявленных в базовом классе.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Оно позволяет изменить поведение базового члена в производном классе, сохраняя полиморфизм. 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4511337" y="1177787"/>
            <a:ext cx="4632663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en-US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Абстрактный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метод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 — </a:t>
            </a:r>
            <a:r>
              <a:rPr lang="en-US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без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реализации</a:t>
            </a:r>
            <a:endParaRPr lang="en-US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/>
            </a:r>
            <a:br>
              <a:rPr lang="en-US" sz="1100" dirty="0"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>
                <a:latin typeface="Consolas" panose="020B0609020204030204" pitchFamily="49" charset="0"/>
              </a:rPr>
              <a:t> :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override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1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{  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    </a:t>
            </a:r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100" dirty="0" err="1"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100" dirty="0"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"Dog barks"</a:t>
            </a:r>
            <a:r>
              <a:rPr lang="en-US" sz="1100" dirty="0">
                <a:latin typeface="Consolas" panose="020B0609020204030204" pitchFamily="49" charset="0"/>
              </a:rPr>
              <a:t>);  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="" xmlns:p14="http://schemas.microsoft.com/office/powerpoint/2010/main" val="23183596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Вопросы, на которые отвечает абстракция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528090"/>
            <a:ext cx="7828976" cy="112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Итого: </a:t>
            </a: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Абстракция отвечает на вопрос «что делать?», но абстракция не отвечает на вопрос «как?».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Font typeface="Arial"/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Какое поведение должно быть определено у объекта наследуемого типа.</a:t>
            </a:r>
          </a:p>
        </p:txBody>
      </p:sp>
    </p:spTree>
    <p:extLst>
      <p:ext uri="{BB962C8B-B14F-4D97-AF65-F5344CB8AC3E}">
        <p14:creationId xmlns="" xmlns:p14="http://schemas.microsoft.com/office/powerpoint/2010/main" val="249562557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Полиморфизм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358062763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Правила вебинара</a:t>
            </a:r>
            <a:endParaRPr b="1"/>
          </a:p>
        </p:txBody>
      </p:sp>
      <p:pic>
        <p:nvPicPr>
          <p:cNvPr id="164" name="Google Shape;16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4940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510213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5"/>
          <p:cNvSpPr txBox="1"/>
          <p:nvPr/>
        </p:nvSpPr>
        <p:spPr>
          <a:xfrm>
            <a:off x="1654525" y="14808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35"/>
          <p:cNvSpPr txBox="1"/>
          <p:nvPr/>
        </p:nvSpPr>
        <p:spPr>
          <a:xfrm>
            <a:off x="1654525" y="35178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2514043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5"/>
          <p:cNvSpPr txBox="1"/>
          <p:nvPr/>
        </p:nvSpPr>
        <p:spPr>
          <a:xfrm>
            <a:off x="1654525" y="2519056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полиморфизм?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612773" y="1009926"/>
            <a:ext cx="3511485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Полиморфизм</a:t>
            </a:r>
            <a:r>
              <a:rPr lang="ru-RU" dirty="0" smtClean="0"/>
              <a:t> </a:t>
            </a:r>
            <a:r>
              <a:rPr lang="ru-RU" dirty="0"/>
              <a:t>– это способность программы </a:t>
            </a:r>
            <a:r>
              <a:rPr lang="ru-RU" b="1" dirty="0"/>
              <a:t>идентично использовать </a:t>
            </a:r>
            <a:r>
              <a:rPr lang="ru-RU" dirty="0"/>
              <a:t>объекты с одинаковым интерфейсом без информации о конкретном типе этого объекта. </a:t>
            </a:r>
            <a:endParaRPr lang="ru-RU" dirty="0" smtClean="0"/>
          </a:p>
          <a:p>
            <a:endParaRPr lang="en-US" dirty="0" smtClean="0"/>
          </a:p>
          <a:p>
            <a:r>
              <a:rPr lang="ru-RU" b="1" dirty="0" smtClean="0"/>
              <a:t>Формы полиморфизма</a:t>
            </a:r>
            <a:r>
              <a:rPr lang="en-US" b="1" dirty="0" smtClean="0"/>
              <a:t>:</a:t>
            </a:r>
          </a:p>
          <a:p>
            <a:pPr marL="228600" indent="-228600">
              <a:buAutoNum type="arabicPeriod"/>
            </a:pPr>
            <a:r>
              <a:rPr lang="ru-RU" dirty="0" smtClean="0"/>
              <a:t>Полиморфизм подтипов.</a:t>
            </a:r>
          </a:p>
          <a:p>
            <a:pPr marL="228600" indent="-228600">
              <a:buAutoNum type="arabicPeriod"/>
            </a:pPr>
            <a:r>
              <a:rPr lang="ru-RU" dirty="0" smtClean="0"/>
              <a:t>Параметрический полиморфизм.</a:t>
            </a:r>
          </a:p>
          <a:p>
            <a:pPr marL="228600" indent="-228600">
              <a:buFont typeface="Arial"/>
              <a:buAutoNum type="arabicPeriod"/>
            </a:pPr>
            <a:r>
              <a:rPr lang="ru-RU" dirty="0" smtClean="0"/>
              <a:t>Полиморфизм </a:t>
            </a:r>
            <a:r>
              <a:rPr lang="en-US" dirty="0" smtClean="0"/>
              <a:t>ad hoc</a:t>
            </a:r>
            <a:r>
              <a:rPr lang="ru-RU" dirty="0" smtClean="0"/>
              <a:t> («специально для этого»)</a:t>
            </a:r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Полиморфизм в Java на собеседовании - 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4595700" y="1009925"/>
            <a:ext cx="40403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Полиморфизм(в биологии)</a:t>
            </a:r>
            <a:r>
              <a:rPr lang="ru-RU" dirty="0" smtClean="0"/>
              <a:t> </a:t>
            </a:r>
            <a:r>
              <a:rPr lang="ru-RU" dirty="0"/>
              <a:t>– </a:t>
            </a:r>
            <a:r>
              <a:rPr lang="ru-RU" dirty="0" smtClean="0"/>
              <a:t>существование в пределах одного вида несколько четко морфологически отличающихся форм. 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700" y="1907339"/>
            <a:ext cx="3743643" cy="248718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76764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Полиморфизм подтипов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418600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Полиморфизм подтипов</a:t>
            </a:r>
            <a:r>
              <a:rPr lang="ru-RU" dirty="0" smtClean="0"/>
              <a:t> (</a:t>
            </a:r>
            <a:r>
              <a:rPr lang="ru-RU" dirty="0" err="1" smtClean="0"/>
              <a:t>subtype</a:t>
            </a:r>
            <a:r>
              <a:rPr lang="ru-RU" dirty="0" smtClean="0"/>
              <a:t> </a:t>
            </a:r>
            <a:r>
              <a:rPr lang="ru-RU" dirty="0" err="1" smtClean="0"/>
              <a:t>polymorphism</a:t>
            </a:r>
            <a:r>
              <a:rPr lang="ru-RU" dirty="0" smtClean="0"/>
              <a:t>) — это форма полиморфизма, которая возникает, когда один и тот же интерфейс или базовый класс может быть использован для работы с объектами разных типов (подтипов). Это классический вид полиморфизма, связанный с объектно-ориентированным программированием, где подтипы наследуют поведение от базового типа.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0" y="980217"/>
            <a:ext cx="3663951" cy="317749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688889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Параметрический 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413878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Параметрический полиморфизм</a:t>
            </a:r>
            <a:r>
              <a:rPr lang="ru-RU" dirty="0" smtClean="0"/>
              <a:t> — это форма полиморфизма, при которой функции, методы или классы могут работать с разными типами данных, но без привязки к конкретному типу на этапе написания кода. Вместо этого тип задаётся как параметр и определяется при использовании функции или создания экземпляра класса.</a:t>
            </a:r>
            <a:endParaRPr lang="en-US" dirty="0" smtClean="0"/>
          </a:p>
          <a:p>
            <a:endParaRPr lang="en-US" dirty="0" smtClean="0"/>
          </a:p>
          <a:p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List</a:t>
            </a:r>
            <a:r>
              <a:rPr lang="en-US" sz="1100" dirty="0">
                <a:latin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100" dirty="0">
                <a:latin typeface="Consolas" panose="020B0609020204030204" pitchFamily="49" charset="0"/>
              </a:rPr>
              <a:t>&gt;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strings</a:t>
            </a:r>
            <a:r>
              <a:rPr lang="en-US" sz="1100" dirty="0">
                <a:latin typeface="Consolas" panose="020B0609020204030204" pitchFamily="49" charset="0"/>
              </a:rPr>
              <a:t> =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List</a:t>
            </a:r>
            <a:r>
              <a:rPr lang="en-US" sz="1100" dirty="0">
                <a:latin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100" dirty="0">
                <a:latin typeface="Consolas" panose="020B0609020204030204" pitchFamily="49" charset="0"/>
              </a:rPr>
              <a:t>&gt;();</a:t>
            </a:r>
          </a:p>
          <a:p>
            <a:r>
              <a:rPr lang="en-US" sz="1100" dirty="0">
                <a:latin typeface="Consolas" panose="020B0609020204030204" pitchFamily="49" charset="0"/>
              </a:rPr>
              <a:t/>
            </a:r>
            <a:br>
              <a:rPr lang="en-US" sz="1100" dirty="0"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List</a:t>
            </a:r>
            <a:r>
              <a:rPr lang="en-US" sz="1100" dirty="0">
                <a:latin typeface="Consolas" panose="020B0609020204030204" pitchFamily="49" charset="0"/>
              </a:rPr>
              <a:t>&lt;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100" dirty="0">
                <a:latin typeface="Consolas" panose="020B0609020204030204" pitchFamily="49" charset="0"/>
              </a:rPr>
              <a:t>&gt; </a:t>
            </a:r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ints</a:t>
            </a:r>
            <a:r>
              <a:rPr lang="en-US" sz="1100" dirty="0">
                <a:latin typeface="Consolas" panose="020B0609020204030204" pitchFamily="49" charset="0"/>
              </a:rPr>
              <a:t> =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List</a:t>
            </a:r>
            <a:r>
              <a:rPr lang="en-US" sz="1100" dirty="0">
                <a:latin typeface="Consolas" panose="020B0609020204030204" pitchFamily="49" charset="0"/>
              </a:rPr>
              <a:t>&lt;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100" dirty="0">
                <a:latin typeface="Consolas" panose="020B0609020204030204" pitchFamily="49" charset="0"/>
              </a:rPr>
              <a:t>&gt;();</a:t>
            </a:r>
          </a:p>
        </p:txBody>
      </p:sp>
      <p:sp>
        <p:nvSpPr>
          <p:cNvPr id="2050" name="AutoShape 2" descr="Generic Cup – ProgrammerHumor.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52" name="AutoShape 4" descr="Generic Cup – ProgrammerHumor.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47061" y="1103267"/>
            <a:ext cx="3189214" cy="342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886507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dirty="0" smtClean="0"/>
              <a:t>Ad hoc </a:t>
            </a:r>
            <a:r>
              <a:rPr lang="ru-RU" sz="2800" dirty="0" smtClean="0"/>
              <a:t>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40405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 smtClean="0"/>
              <a:t>Ad</a:t>
            </a:r>
            <a:r>
              <a:rPr lang="ru-RU" b="1" dirty="0" smtClean="0"/>
              <a:t> </a:t>
            </a:r>
            <a:r>
              <a:rPr lang="ru-RU" b="1" dirty="0" err="1" smtClean="0"/>
              <a:t>hoc</a:t>
            </a:r>
            <a:r>
              <a:rPr lang="ru-RU" b="1" dirty="0" smtClean="0"/>
              <a:t> полиморфизм</a:t>
            </a:r>
            <a:r>
              <a:rPr lang="ru-RU" dirty="0" smtClean="0"/>
              <a:t> (или </a:t>
            </a:r>
            <a:r>
              <a:rPr lang="ru-RU" b="1" dirty="0" smtClean="0"/>
              <a:t>специализированный полиморфизм</a:t>
            </a:r>
            <a:r>
              <a:rPr lang="ru-RU" dirty="0" smtClean="0"/>
              <a:t>) — это форма полиморфизма, при которой функции, методы или операторы могут иметь разные реализации в зависимости от типов аргументов, переданных им.</a:t>
            </a:r>
            <a:endParaRPr lang="ru-RU" dirty="0"/>
          </a:p>
        </p:txBody>
      </p:sp>
      <p:pic>
        <p:nvPicPr>
          <p:cNvPr id="4098" name="Picture 2" descr="Polymorphism — Jason Coelh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2993" y="2729783"/>
            <a:ext cx="4871409" cy="1795424"/>
          </a:xfrm>
          <a:prstGeom prst="rect">
            <a:avLst/>
          </a:prstGeom>
          <a:noFill/>
        </p:spPr>
      </p:pic>
      <p:sp>
        <p:nvSpPr>
          <p:cNvPr id="2" name="Прямоугольник 1"/>
          <p:cNvSpPr/>
          <p:nvPr/>
        </p:nvSpPr>
        <p:spPr>
          <a:xfrm>
            <a:off x="4748574" y="1009925"/>
            <a:ext cx="39422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267F99"/>
                </a:solidFill>
                <a:latin typeface="Consolas" panose="020B0609020204030204" pitchFamily="49" charset="0"/>
              </a:rPr>
              <a:t>AdHoc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decimal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95E26"/>
                </a:solidFill>
                <a:latin typeface="Consolas" panose="020B0609020204030204" pitchFamily="49" charset="0"/>
              </a:rPr>
              <a:t>Add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decimal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decimal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</a:t>
            </a:r>
            <a:r>
              <a:rPr lang="en-US" sz="12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sz="1200" dirty="0">
                <a:latin typeface="Consolas" panose="020B0609020204030204" pitchFamily="49" charset="0"/>
              </a:rPr>
              <a:t> +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/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95E26"/>
                </a:solidFill>
                <a:latin typeface="Consolas" panose="020B0609020204030204" pitchFamily="49" charset="0"/>
              </a:rPr>
              <a:t>Add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</a:t>
            </a:r>
            <a:r>
              <a:rPr lang="en-US" sz="12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sz="1200" dirty="0">
                <a:latin typeface="Consolas" panose="020B0609020204030204" pitchFamily="49" charset="0"/>
              </a:rPr>
              <a:t> +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="" xmlns:p14="http://schemas.microsoft.com/office/powerpoint/2010/main" val="9516019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virtual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0" y="1139687"/>
            <a:ext cx="3797025" cy="2074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virtual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может применяться для:</a:t>
            </a:r>
          </a:p>
          <a:p>
            <a:pPr lvl="0" indent="-342900">
              <a:lnSpc>
                <a:spcPct val="115000"/>
              </a:lnSpc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Методов</a:t>
            </a:r>
          </a:p>
          <a:p>
            <a:pPr lvl="0" indent="-342900">
              <a:lnSpc>
                <a:spcPct val="115000"/>
              </a:lnSpc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Свойств</a:t>
            </a:r>
          </a:p>
          <a:p>
            <a:pPr lvl="0" indent="-342900">
              <a:lnSpc>
                <a:spcPct val="115000"/>
              </a:lnSpc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Событий</a:t>
            </a:r>
          </a:p>
          <a:p>
            <a:pPr lvl="0" indent="-342900">
              <a:lnSpc>
                <a:spcPct val="115000"/>
              </a:lnSpc>
            </a:pPr>
            <a:r>
              <a:rPr lang="en-US" dirty="0" smtClean="0">
                <a:solidFill>
                  <a:srgbClr val="0000FF"/>
                </a:solidFill>
                <a:latin typeface="Consolas"/>
              </a:rPr>
              <a:t>virtual</a:t>
            </a:r>
            <a:r>
              <a:rPr lang="en-US" dirty="0" smtClean="0">
                <a:latin typeface="Consolas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позволяет иметь реализацию в методе/свойстве по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умолчанию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 переопределять ее в дочерних классах. 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527550" y="1009925"/>
            <a:ext cx="41633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"Animal"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/>
            </a:r>
            <a:b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virtual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{  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1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"Animal makes a sound"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);  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: </a:t>
            </a:r>
            <a:r>
              <a:rPr lang="en-US" sz="1100" dirty="0" smtClean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100" dirty="0" smtClean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smtClean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    {  </a:t>
            </a:r>
          </a:p>
          <a:p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1100" dirty="0" err="1" smtClean="0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100" dirty="0" err="1" smtClean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 smtClean="0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"Dog barks"</a:t>
            </a:r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);  </a:t>
            </a:r>
          </a:p>
          <a:p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en-US" sz="1100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42946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override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49" y="1120768"/>
            <a:ext cx="3623709" cy="200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слово 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override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в C# используется для переопределения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виртуальных методов и свойств объявленных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 базовом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классе.</a:t>
            </a:r>
            <a:endParaRPr lang="en-US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Оно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позволяет изменить поведение базового члена в производном классе, сохраняя полиморфизм.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24258" y="1120768"/>
            <a:ext cx="466405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en-US" sz="11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(); 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ru-RU" sz="1100" dirty="0">
                <a:solidFill>
                  <a:srgbClr val="008000"/>
                </a:solidFill>
                <a:latin typeface="Consolas" panose="020B0609020204030204" pitchFamily="49" charset="0"/>
              </a:rPr>
              <a:t>Выведет </a:t>
            </a:r>
            <a:r>
              <a:rPr lang="en-US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Animal.Speak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();</a:t>
            </a:r>
            <a:endParaRPr lang="en-US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/>
            </a:r>
            <a:b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(); 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ru-RU" sz="1100" dirty="0">
                <a:solidFill>
                  <a:srgbClr val="008000"/>
                </a:solidFill>
                <a:latin typeface="Consolas" panose="020B0609020204030204" pitchFamily="49" charset="0"/>
              </a:rPr>
              <a:t>Выведет </a:t>
            </a:r>
            <a:r>
              <a:rPr lang="en-US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Dog.Speak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();</a:t>
            </a:r>
            <a:endParaRPr lang="en-US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/>
            </a:r>
            <a:b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"Animal"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/>
            </a:r>
            <a:b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virtual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{  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1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"Animal makes a sound"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);  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: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{  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1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"Dog barks"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);  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2548992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570733" y="1296697"/>
            <a:ext cx="4163853" cy="3108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dirty="0" smtClean="0">
                <a:solidFill>
                  <a:srgbClr val="0000FF"/>
                </a:solidFill>
                <a:latin typeface="Consolas"/>
                <a:hlinkClick r:id="rId3"/>
              </a:rPr>
              <a:t>new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</a:t>
            </a: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не переопределяет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, а </a:t>
            </a: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скрывает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метод базового класса в производном классе. 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ru-RU" dirty="0" smtClean="0"/>
              <a:t>Поведение определяется </a:t>
            </a:r>
            <a:r>
              <a:rPr lang="ru-RU" b="1" dirty="0" smtClean="0"/>
              <a:t>типом переменной(ссылки)</a:t>
            </a:r>
            <a:r>
              <a:rPr lang="ru-RU" dirty="0" smtClean="0"/>
              <a:t>, а </a:t>
            </a:r>
            <a:r>
              <a:rPr lang="ru-RU" b="1" dirty="0" smtClean="0"/>
              <a:t>не типом объекта </a:t>
            </a:r>
            <a:r>
              <a:rPr lang="en-US" dirty="0" smtClean="0"/>
              <a:t>(</a:t>
            </a:r>
            <a:r>
              <a:rPr lang="ru-RU" dirty="0" smtClean="0"/>
              <a:t>нарушается </a:t>
            </a:r>
            <a:r>
              <a:rPr lang="ru-RU" dirty="0" err="1" smtClean="0"/>
              <a:t>полифморфизм</a:t>
            </a:r>
            <a:r>
              <a:rPr lang="en-US" dirty="0" smtClean="0"/>
              <a:t>).</a:t>
            </a:r>
            <a:endParaRPr lang="ru-RU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endParaRPr lang="ru-RU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ru-RU" dirty="0" smtClean="0"/>
              <a:t>Зачем нужен </a:t>
            </a:r>
            <a:r>
              <a:rPr lang="en-US" dirty="0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dirty="0" smtClean="0"/>
              <a:t>?</a:t>
            </a:r>
            <a:endParaRPr lang="ru-RU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ru-RU" dirty="0" smtClean="0"/>
              <a:t>Чтобы </a:t>
            </a:r>
            <a:r>
              <a:rPr lang="ru-RU" b="1" dirty="0" smtClean="0"/>
              <a:t>явно указать</a:t>
            </a:r>
            <a:r>
              <a:rPr lang="ru-RU" dirty="0" smtClean="0"/>
              <a:t>, что </a:t>
            </a:r>
            <a:r>
              <a:rPr lang="ru-RU" b="1" dirty="0" smtClean="0"/>
              <a:t>намеренно</a:t>
            </a:r>
            <a:r>
              <a:rPr lang="ru-RU" dirty="0" smtClean="0"/>
              <a:t> скрывается член базового класса</a:t>
            </a:r>
            <a:r>
              <a:rPr lang="en-US" dirty="0" smtClean="0"/>
              <a:t>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endParaRPr lang="en-US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ru-RU" dirty="0" smtClean="0"/>
              <a:t>В большинстве случаев скрытие может привести к неожиданным последствиям, поэтому к нему нужно </a:t>
            </a:r>
            <a:r>
              <a:rPr lang="ru-RU" b="1" i="1" dirty="0" smtClean="0"/>
              <a:t>относиться с осторожностью</a:t>
            </a:r>
            <a:r>
              <a:rPr lang="ru-RU" dirty="0" smtClean="0"/>
              <a:t>. </a:t>
            </a:r>
            <a:endParaRPr lang="en-US" dirty="0" smtClean="0"/>
          </a:p>
        </p:txBody>
      </p:sp>
      <p:sp>
        <p:nvSpPr>
          <p:cNvPr id="9" name="Прямоугольник 8"/>
          <p:cNvSpPr/>
          <p:nvPr/>
        </p:nvSpPr>
        <p:spPr>
          <a:xfrm>
            <a:off x="6170667" y="2337429"/>
            <a:ext cx="2807637" cy="60016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ru-RU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Метод из базового класса вызывается, если переменная объявлена как </a:t>
            </a:r>
            <a:r>
              <a:rPr lang="ru-RU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Base</a:t>
            </a:r>
            <a:r>
              <a:rPr lang="ru-RU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даже если объект фактически </a:t>
            </a:r>
            <a:r>
              <a:rPr lang="ru-RU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Derived</a:t>
            </a:r>
            <a:endParaRPr lang="ru-RU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906462" y="1314142"/>
            <a:ext cx="398592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Animal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001080"/>
                </a:solidFill>
                <a:latin typeface="Consolas"/>
              </a:rPr>
              <a:t>animal</a:t>
            </a:r>
            <a:r>
              <a:rPr lang="en-US" sz="1200" dirty="0" smtClean="0">
                <a:latin typeface="Consolas"/>
              </a:rPr>
              <a:t> =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Dog</a:t>
            </a:r>
            <a:r>
              <a:rPr lang="en-US" sz="1200" dirty="0" smtClean="0">
                <a:latin typeface="Consolas"/>
              </a:rPr>
              <a:t>();</a:t>
            </a:r>
          </a:p>
          <a:p>
            <a:r>
              <a:rPr lang="en-US" sz="1200" dirty="0" err="1" smtClean="0">
                <a:solidFill>
                  <a:srgbClr val="001080"/>
                </a:solidFill>
                <a:latin typeface="Consolas"/>
              </a:rPr>
              <a:t>animal</a:t>
            </a:r>
            <a:r>
              <a:rPr lang="en-US" sz="1200" dirty="0" err="1" smtClean="0">
                <a:latin typeface="Consolas"/>
              </a:rPr>
              <a:t>.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Speak</a:t>
            </a:r>
            <a:r>
              <a:rPr lang="en-US" sz="1200" dirty="0" smtClean="0">
                <a:latin typeface="Consolas"/>
              </a:rPr>
              <a:t>(); </a:t>
            </a:r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// 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Выведет: </a:t>
            </a:r>
            <a:r>
              <a:rPr lang="en-US" sz="1200" dirty="0" err="1" smtClean="0">
                <a:solidFill>
                  <a:srgbClr val="008000"/>
                </a:solidFill>
                <a:latin typeface="Consolas"/>
              </a:rPr>
              <a:t>Animal.Speak</a:t>
            </a:r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()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Dog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animal2</a:t>
            </a:r>
            <a:r>
              <a:rPr lang="en-US" sz="1200" dirty="0" smtClean="0">
                <a:latin typeface="Consolas"/>
              </a:rPr>
              <a:t> =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Dog</a:t>
            </a:r>
            <a:r>
              <a:rPr lang="en-US" sz="1200" dirty="0" smtClean="0">
                <a:latin typeface="Consolas"/>
              </a:rPr>
              <a:t>();</a:t>
            </a:r>
          </a:p>
          <a:p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animal2</a:t>
            </a:r>
            <a:r>
              <a:rPr lang="en-US" sz="1200" dirty="0" smtClean="0">
                <a:latin typeface="Consolas"/>
              </a:rPr>
              <a:t>.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Speak</a:t>
            </a:r>
            <a:r>
              <a:rPr lang="en-US" sz="1200" dirty="0" smtClean="0">
                <a:latin typeface="Consolas"/>
              </a:rPr>
              <a:t>(); </a:t>
            </a:r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// 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Выведет: </a:t>
            </a:r>
            <a:r>
              <a:rPr lang="en-US" sz="1200" dirty="0" err="1" smtClean="0">
                <a:solidFill>
                  <a:srgbClr val="008000"/>
                </a:solidFill>
                <a:latin typeface="Consolas"/>
              </a:rPr>
              <a:t>Dog.Speak</a:t>
            </a:r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()    </a:t>
            </a:r>
            <a:endParaRPr lang="en-US" sz="1200" dirty="0" smtClean="0">
              <a:latin typeface="Consolas"/>
            </a:endParaRPr>
          </a:p>
          <a:p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Speak</a:t>
            </a:r>
            <a:r>
              <a:rPr lang="en-US" sz="1200" dirty="0" smtClean="0">
                <a:latin typeface="Consolas"/>
              </a:rPr>
              <a:t>() =&gt;</a:t>
            </a:r>
          </a:p>
          <a:p>
            <a:r>
              <a:rPr lang="en-US" sz="1200" dirty="0" smtClean="0">
                <a:latin typeface="Consolas"/>
              </a:rPr>
              <a:t>        </a:t>
            </a:r>
            <a:r>
              <a:rPr lang="en-US" sz="1200" dirty="0" err="1" smtClean="0">
                <a:solidFill>
                  <a:srgbClr val="001080"/>
                </a:solidFill>
                <a:latin typeface="Consolas"/>
              </a:rPr>
              <a:t>Console</a:t>
            </a:r>
            <a:r>
              <a:rPr lang="en-US" sz="1200" dirty="0" err="1" smtClean="0">
                <a:latin typeface="Consolas"/>
              </a:rPr>
              <a:t>.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WriteLine</a:t>
            </a:r>
            <a:r>
              <a:rPr lang="en-US" sz="1200" dirty="0" smtClean="0">
                <a:latin typeface="Consolas"/>
              </a:rPr>
              <a:t>(</a:t>
            </a:r>
            <a:r>
              <a:rPr lang="en-US" sz="1200" dirty="0" smtClean="0">
                <a:solidFill>
                  <a:srgbClr val="A31515"/>
                </a:solidFill>
                <a:latin typeface="Consolas"/>
              </a:rPr>
              <a:t>"Animal speaks"</a:t>
            </a:r>
            <a:r>
              <a:rPr lang="en-US" sz="1200" dirty="0" smtClean="0">
                <a:latin typeface="Consolas"/>
              </a:rPr>
              <a:t>);</a:t>
            </a:r>
          </a:p>
          <a:p>
            <a:r>
              <a:rPr lang="en-US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Dog</a:t>
            </a:r>
            <a:r>
              <a:rPr lang="en-US" sz="1200" dirty="0" smtClean="0">
                <a:latin typeface="Consolas"/>
              </a:rPr>
              <a:t> :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FF0000"/>
                </a:solidFill>
                <a:latin typeface="Consolas"/>
              </a:rPr>
              <a:t>new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Speak</a:t>
            </a:r>
            <a:r>
              <a:rPr lang="en-US" sz="1200" dirty="0" smtClean="0">
                <a:latin typeface="Consolas"/>
              </a:rPr>
              <a:t>() =&gt;</a:t>
            </a:r>
          </a:p>
          <a:p>
            <a:r>
              <a:rPr lang="en-US" sz="1200" dirty="0" smtClean="0">
                <a:latin typeface="Consolas"/>
              </a:rPr>
              <a:t>        </a:t>
            </a:r>
            <a:r>
              <a:rPr lang="en-US" sz="1200" dirty="0" err="1" smtClean="0">
                <a:solidFill>
                  <a:srgbClr val="001080"/>
                </a:solidFill>
                <a:latin typeface="Consolas"/>
              </a:rPr>
              <a:t>Console</a:t>
            </a:r>
            <a:r>
              <a:rPr lang="en-US" sz="1200" dirty="0" err="1" smtClean="0">
                <a:latin typeface="Consolas"/>
              </a:rPr>
              <a:t>.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WriteLine</a:t>
            </a:r>
            <a:r>
              <a:rPr lang="en-US" sz="1200" dirty="0" smtClean="0">
                <a:latin typeface="Consolas"/>
              </a:rPr>
              <a:t>(</a:t>
            </a:r>
            <a:r>
              <a:rPr lang="en-US" sz="1200" dirty="0" smtClean="0">
                <a:solidFill>
                  <a:srgbClr val="A31515"/>
                </a:solidFill>
                <a:latin typeface="Consolas"/>
              </a:rPr>
              <a:t>"Dog barks"</a:t>
            </a:r>
            <a:r>
              <a:rPr lang="en-US" sz="1200" dirty="0" smtClean="0">
                <a:latin typeface="Consolas"/>
              </a:rPr>
              <a:t>);</a:t>
            </a:r>
          </a:p>
          <a:p>
            <a:r>
              <a:rPr lang="en-US" sz="1200" dirty="0" smtClean="0">
                <a:latin typeface="Consolas"/>
              </a:rPr>
              <a:t>}</a:t>
            </a:r>
            <a:endParaRPr lang="en-US" sz="12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13994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Полиморфизм в действии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4451" y="1227383"/>
            <a:ext cx="4056527" cy="270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Прямоугольник 6"/>
          <p:cNvSpPr/>
          <p:nvPr/>
        </p:nvSpPr>
        <p:spPr>
          <a:xfrm>
            <a:off x="506295" y="1293503"/>
            <a:ext cx="404115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Благодаря использованию полиморфизма, мы можем обращаться ко всем объектам, используя один и тот же интерфейс.</a:t>
            </a:r>
          </a:p>
          <a:p>
            <a:endParaRPr lang="ru-RU" dirty="0" smtClean="0"/>
          </a:p>
          <a:p>
            <a:r>
              <a:rPr lang="ru-RU" dirty="0" smtClean="0"/>
              <a:t>Пример:</a:t>
            </a:r>
          </a:p>
          <a:p>
            <a:r>
              <a:rPr lang="ru-RU" dirty="0" smtClean="0"/>
              <a:t>Допустим у меня есть массив фигур, которые нужно нарисовать, используя декартовы координаты:</a:t>
            </a:r>
            <a:endParaRPr lang="en-US" dirty="0" smtClean="0"/>
          </a:p>
          <a:p>
            <a:endParaRPr lang="ru-RU" dirty="0" smtClean="0"/>
          </a:p>
          <a:p>
            <a:r>
              <a:rPr lang="en-US" sz="1200" dirty="0" err="1">
                <a:solidFill>
                  <a:srgbClr val="AF00DB"/>
                </a:solidFill>
                <a:latin typeface="Consolas" panose="020B0609020204030204" pitchFamily="49" charset="0"/>
              </a:rPr>
              <a:t>foreach</a:t>
            </a:r>
            <a:r>
              <a:rPr lang="en-US" sz="1200" dirty="0">
                <a:latin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shape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F00DB"/>
                </a:solidFill>
                <a:latin typeface="Consolas" panose="020B0609020204030204" pitchFamily="49" charset="0"/>
              </a:rPr>
              <a:t>in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shapes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shape</a:t>
            </a:r>
            <a:r>
              <a:rPr lang="en-US" sz="1200" dirty="0" err="1"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="" xmlns:p14="http://schemas.microsoft.com/office/powerpoint/2010/main" val="8079988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Для любителей видеоигр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0701" y="1177785"/>
            <a:ext cx="4714086" cy="2878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шутерах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довольно часто можно встретить смену оружия у игрока.</a:t>
            </a:r>
          </a:p>
          <a:p>
            <a:pPr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Допустим игрок выбирает оружие для персонажа игры,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кликая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на объект из списка.</a:t>
            </a:r>
          </a:p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Полиморфизм подразумевает, что объекты программно выглядят одинаково для объекта персонажа, так как реализуют один и тот же интерфейс(абстракция). </a:t>
            </a:r>
          </a:p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Смена оружия не влечет за собой внесения каких-либо изменений в код. Данное поведение и </a:t>
            </a:r>
            <a:r>
              <a:rPr lang="ru-RU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является проявлением полиморфизма.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48292" y="907884"/>
            <a:ext cx="2711153" cy="3851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56320744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Вопросы, на которые отвечает 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72542" y="1305777"/>
            <a:ext cx="78491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Итого:</a:t>
            </a:r>
          </a:p>
          <a:p>
            <a:pPr marL="342900" indent="-342900">
              <a:buAutoNum type="arabicPeriod"/>
            </a:pPr>
            <a:r>
              <a:rPr lang="ru-RU" dirty="0" smtClean="0"/>
              <a:t>Я обращаюсь к объекту, не зная его внутренней реализации. </a:t>
            </a:r>
          </a:p>
          <a:p>
            <a:pPr marL="342900" indent="-342900">
              <a:buAutoNum type="arabicPeriod"/>
            </a:pPr>
            <a:r>
              <a:rPr lang="ru-RU" dirty="0" smtClean="0"/>
              <a:t>Код универсальный </a:t>
            </a:r>
            <a:r>
              <a:rPr lang="ru-RU" smtClean="0"/>
              <a:t>и сделает то, </a:t>
            </a:r>
            <a:r>
              <a:rPr lang="ru-RU" dirty="0" smtClean="0"/>
              <a:t>что нужно (при правильной реализации интерфейса).</a:t>
            </a:r>
          </a:p>
        </p:txBody>
      </p:sp>
    </p:spTree>
    <p:extLst>
      <p:ext uri="{BB962C8B-B14F-4D97-AF65-F5344CB8AC3E}">
        <p14:creationId xmlns="" xmlns:p14="http://schemas.microsoft.com/office/powerpoint/2010/main" val="1259726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Маршрут вебинара</a:t>
            </a:r>
            <a:endParaRPr dirty="0"/>
          </a:p>
        </p:txBody>
      </p:sp>
      <p:sp>
        <p:nvSpPr>
          <p:cNvPr id="175" name="Google Shape;175;p36"/>
          <p:cNvSpPr/>
          <p:nvPr/>
        </p:nvSpPr>
        <p:spPr>
          <a:xfrm>
            <a:off x="680150" y="1521150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Кратко об ООП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36"/>
          <p:cNvSpPr/>
          <p:nvPr/>
        </p:nvSpPr>
        <p:spPr>
          <a:xfrm>
            <a:off x="680150" y="2186734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Инкапсуляция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36"/>
          <p:cNvSpPr/>
          <p:nvPr/>
        </p:nvSpPr>
        <p:spPr>
          <a:xfrm>
            <a:off x="4641875" y="1521148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 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UML</a:t>
            </a: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36"/>
          <p:cNvSpPr/>
          <p:nvPr/>
        </p:nvSpPr>
        <p:spPr>
          <a:xfrm>
            <a:off x="680150" y="2852327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Наследование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36"/>
          <p:cNvSpPr/>
          <p:nvPr/>
        </p:nvSpPr>
        <p:spPr>
          <a:xfrm>
            <a:off x="680150" y="3517925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Абстракция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36"/>
          <p:cNvSpPr/>
          <p:nvPr/>
        </p:nvSpPr>
        <p:spPr>
          <a:xfrm>
            <a:off x="4641869" y="2186734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8. </a:t>
            </a:r>
            <a:r>
              <a:rPr lang="ru-RU" dirty="0" smtClean="0">
                <a:latin typeface="Roboto" charset="0"/>
                <a:ea typeface="Roboto" charset="0"/>
              </a:rPr>
              <a:t>Ответы на вопросы</a:t>
            </a:r>
            <a:endParaRPr lang="ru-RU" dirty="0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2" name="Google Shape;182;p36"/>
          <p:cNvSpPr/>
          <p:nvPr/>
        </p:nvSpPr>
        <p:spPr>
          <a:xfrm>
            <a:off x="4641869" y="351787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177;p36"/>
          <p:cNvSpPr/>
          <p:nvPr/>
        </p:nvSpPr>
        <p:spPr>
          <a:xfrm>
            <a:off x="659597" y="4178208"/>
            <a:ext cx="3395568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</a:t>
            </a: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Полиморфизм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82;p36"/>
          <p:cNvSpPr/>
          <p:nvPr/>
        </p:nvSpPr>
        <p:spPr>
          <a:xfrm>
            <a:off x="4641869" y="4167231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82;p36"/>
          <p:cNvSpPr/>
          <p:nvPr/>
        </p:nvSpPr>
        <p:spPr>
          <a:xfrm>
            <a:off x="4641869" y="2868519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7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7492036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en-US" sz="6000" dirty="0" smtClean="0"/>
              <a:t>UML</a:t>
            </a:r>
            <a:r>
              <a:rPr lang="ru-RU" sz="6000" dirty="0" smtClean="0"/>
              <a:t> </a:t>
            </a:r>
            <a:r>
              <a:rPr lang="en-US" sz="6000" dirty="0" smtClean="0"/>
              <a:t>(</a:t>
            </a:r>
            <a:r>
              <a:rPr lang="ru-RU" sz="6000" dirty="0" smtClean="0"/>
              <a:t>бонус</a:t>
            </a:r>
            <a:r>
              <a:rPr lang="en-US" sz="6000" dirty="0" smtClean="0"/>
              <a:t>)</a:t>
            </a: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4825264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такое </a:t>
            </a:r>
            <a:r>
              <a:rPr lang="en-US" dirty="0" smtClean="0"/>
              <a:t>UML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86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endParaRPr lang="ru-RU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566321" y="1139686"/>
            <a:ext cx="28169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sz="1200" b="1" dirty="0" smtClean="0"/>
              <a:t>UML</a:t>
            </a:r>
            <a:r>
              <a:rPr lang="ru-RU" sz="1200" dirty="0" smtClean="0"/>
              <a:t>, или </a:t>
            </a:r>
            <a:r>
              <a:rPr lang="ru-RU" sz="1200" b="1" dirty="0" err="1" smtClean="0"/>
              <a:t>Unified</a:t>
            </a:r>
            <a:r>
              <a:rPr lang="ru-RU" sz="1200" b="1" dirty="0" smtClean="0"/>
              <a:t> </a:t>
            </a:r>
            <a:r>
              <a:rPr lang="ru-RU" sz="1200" b="1" dirty="0" err="1" smtClean="0"/>
              <a:t>Modeling</a:t>
            </a:r>
            <a:r>
              <a:rPr lang="ru-RU" sz="1200" b="1" dirty="0" smtClean="0"/>
              <a:t> </a:t>
            </a:r>
            <a:r>
              <a:rPr lang="ru-RU" sz="1200" b="1" dirty="0" err="1" smtClean="0"/>
              <a:t>Language</a:t>
            </a:r>
            <a:r>
              <a:rPr lang="ru-RU" sz="1200" dirty="0" smtClean="0"/>
              <a:t>, — это унифицированный язык моделирования. Его используют, чтобы создавать диаграммы и схемы для визуализации процессов и явлений.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200" dirty="0" smtClean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sz="1200" b="1" dirty="0" smtClean="0">
                <a:hlinkClick r:id="rId3"/>
              </a:rPr>
              <a:t>Диаграмма классов</a:t>
            </a:r>
            <a:r>
              <a:rPr lang="ru-RU" sz="1200" dirty="0" smtClean="0"/>
              <a:t> (</a:t>
            </a:r>
            <a:r>
              <a:rPr lang="ru-RU" sz="1200" dirty="0" smtClean="0">
                <a:hlinkClick r:id="rId4" tooltip="Английский язык"/>
              </a:rPr>
              <a:t>англ.</a:t>
            </a:r>
            <a:r>
              <a:rPr lang="ru-RU" sz="1200" dirty="0" smtClean="0"/>
              <a:t> </a:t>
            </a:r>
            <a:r>
              <a:rPr lang="ru-RU" sz="1200" i="1" dirty="0" err="1" smtClean="0"/>
              <a:t>class</a:t>
            </a:r>
            <a:r>
              <a:rPr lang="ru-RU" sz="1200" i="1" dirty="0" smtClean="0"/>
              <a:t> </a:t>
            </a:r>
            <a:r>
              <a:rPr lang="ru-RU" sz="1200" i="1" dirty="0" err="1" smtClean="0"/>
              <a:t>diagram</a:t>
            </a:r>
            <a:r>
              <a:rPr lang="ru-RU" sz="1200" dirty="0" smtClean="0"/>
              <a:t>) — структурная </a:t>
            </a:r>
            <a:r>
              <a:rPr lang="ru-RU" sz="1200" dirty="0" smtClean="0">
                <a:hlinkClick r:id="rId5" tooltip="Диаграмма (UML)"/>
              </a:rPr>
              <a:t>диаграмма</a:t>
            </a:r>
            <a:r>
              <a:rPr lang="ru-RU" sz="1200" dirty="0" smtClean="0"/>
              <a:t> языка моделирования </a:t>
            </a:r>
            <a:r>
              <a:rPr lang="ru-RU" sz="1200" dirty="0" smtClean="0">
                <a:hlinkClick r:id="rId6" tooltip="UML"/>
              </a:rPr>
              <a:t>UML</a:t>
            </a:r>
            <a:r>
              <a:rPr lang="ru-RU" sz="1200" dirty="0" smtClean="0"/>
              <a:t>, демонстрирующая общую структуру иерархии </a:t>
            </a:r>
            <a:r>
              <a:rPr lang="ru-RU" sz="1200" dirty="0" smtClean="0">
                <a:hlinkClick r:id="rId7" tooltip="Класс (программирование)"/>
              </a:rPr>
              <a:t>классов</a:t>
            </a:r>
            <a:r>
              <a:rPr lang="ru-RU" sz="1200" dirty="0" smtClean="0"/>
              <a:t> системы, их коопераций, </a:t>
            </a:r>
            <a:r>
              <a:rPr lang="ru-RU" sz="1200" dirty="0" smtClean="0">
                <a:hlinkClick r:id="rId8" tooltip="Поле класса"/>
              </a:rPr>
              <a:t>атрибутов</a:t>
            </a:r>
            <a:r>
              <a:rPr lang="ru-RU" sz="1200" dirty="0" smtClean="0"/>
              <a:t> (полей), </a:t>
            </a:r>
            <a:r>
              <a:rPr lang="ru-RU" sz="1200" dirty="0" smtClean="0">
                <a:hlinkClick r:id="rId9" tooltip="Метод (языки программирования)"/>
              </a:rPr>
              <a:t>методов</a:t>
            </a:r>
            <a:r>
              <a:rPr lang="ru-RU" sz="1200" dirty="0" smtClean="0"/>
              <a:t>, интерфейсов и взаимосвязей (отношений) между ними.</a:t>
            </a:r>
            <a:endParaRPr lang="ru-RU" altLang="ru-RU" sz="12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828941" y="1187450"/>
            <a:ext cx="4835634" cy="278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45613540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Элементы диаграмм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86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endParaRPr lang="ru-RU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00550" y="1245311"/>
            <a:ext cx="23559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dirty="0" smtClean="0">
                <a:latin typeface="+mn-lt"/>
              </a:rPr>
              <a:t>Сущность класса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Сущность интерфейса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Отношение наследования / реализации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Отношение </a:t>
            </a:r>
            <a:r>
              <a:rPr lang="ru-RU" altLang="ru-RU" dirty="0" smtClean="0">
                <a:solidFill>
                  <a:schemeClr val="tx1"/>
                </a:solidFill>
              </a:rPr>
              <a:t>агрегации</a:t>
            </a:r>
            <a:endParaRPr lang="ru-RU" altLang="ru-RU" dirty="0" smtClean="0">
              <a:solidFill>
                <a:schemeClr val="tx1"/>
              </a:solidFill>
              <a:latin typeface="+mn-lt"/>
            </a:endParaRP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Отношение</a:t>
            </a:r>
            <a:r>
              <a:rPr lang="en-US" altLang="ru-RU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ru-RU" altLang="ru-RU" dirty="0" smtClean="0">
                <a:solidFill>
                  <a:schemeClr val="tx1"/>
                </a:solidFill>
              </a:rPr>
              <a:t>композиции</a:t>
            </a:r>
            <a:endParaRPr lang="ru-RU" altLang="ru-RU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62580" y="1139190"/>
            <a:ext cx="5992813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Овал 10"/>
          <p:cNvSpPr/>
          <p:nvPr/>
        </p:nvSpPr>
        <p:spPr>
          <a:xfrm>
            <a:off x="5204460" y="1074420"/>
            <a:ext cx="289560" cy="289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1</a:t>
            </a:r>
            <a:endParaRPr lang="ru-RU" dirty="0"/>
          </a:p>
        </p:txBody>
      </p:sp>
      <p:sp>
        <p:nvSpPr>
          <p:cNvPr id="12" name="Овал 11"/>
          <p:cNvSpPr/>
          <p:nvPr/>
        </p:nvSpPr>
        <p:spPr>
          <a:xfrm>
            <a:off x="8168640" y="106680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2</a:t>
            </a:r>
            <a:endParaRPr lang="ru-RU" dirty="0"/>
          </a:p>
        </p:txBody>
      </p:sp>
      <p:sp>
        <p:nvSpPr>
          <p:cNvPr id="13" name="Овал 12"/>
          <p:cNvSpPr/>
          <p:nvPr/>
        </p:nvSpPr>
        <p:spPr>
          <a:xfrm>
            <a:off x="5044440" y="349758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3</a:t>
            </a:r>
            <a:endParaRPr lang="ru-RU" dirty="0"/>
          </a:p>
        </p:txBody>
      </p:sp>
      <p:sp>
        <p:nvSpPr>
          <p:cNvPr id="14" name="Овал 13"/>
          <p:cNvSpPr/>
          <p:nvPr/>
        </p:nvSpPr>
        <p:spPr>
          <a:xfrm>
            <a:off x="5494020" y="272796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4</a:t>
            </a:r>
            <a:endParaRPr lang="ru-RU" dirty="0"/>
          </a:p>
        </p:txBody>
      </p:sp>
      <p:sp>
        <p:nvSpPr>
          <p:cNvPr id="15" name="Овал 14"/>
          <p:cNvSpPr/>
          <p:nvPr/>
        </p:nvSpPr>
        <p:spPr>
          <a:xfrm>
            <a:off x="6240780" y="139446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5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51821773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7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7492036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ru-RU" sz="6000" dirty="0" smtClean="0"/>
              <a:t>Ответы на вопросы</a:t>
            </a: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1"/>
          <p:cNvSpPr txBox="1">
            <a:spLocks noGrp="1"/>
          </p:cNvSpPr>
          <p:nvPr>
            <p:ph type="title"/>
          </p:nvPr>
        </p:nvSpPr>
        <p:spPr>
          <a:xfrm>
            <a:off x="956225" y="11064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Вопросы?</a:t>
            </a:r>
            <a:endParaRPr/>
          </a:p>
        </p:txBody>
      </p:sp>
      <p:pic>
        <p:nvPicPr>
          <p:cNvPr id="477" name="Google Shape;477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750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81"/>
          <p:cNvSpPr txBox="1"/>
          <p:nvPr/>
        </p:nvSpPr>
        <p:spPr>
          <a:xfrm>
            <a:off x="1750800" y="2887700"/>
            <a:ext cx="163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Задаем вопросы в чат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9" name="Google Shape;479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5725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1"/>
          <p:cNvSpPr txBox="1"/>
          <p:nvPr/>
        </p:nvSpPr>
        <p:spPr>
          <a:xfrm>
            <a:off x="5119475" y="289230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вебинара</a:t>
            </a:r>
            <a:endParaRPr dirty="0"/>
          </a:p>
        </p:txBody>
      </p:sp>
      <p:graphicFrame>
        <p:nvGraphicFramePr>
          <p:cNvPr id="242" name="Google Shape;242;p43"/>
          <p:cNvGraphicFramePr/>
          <p:nvPr>
            <p:extLst>
              <p:ext uri="{D42A27DB-BD31-4B8C-83A1-F6EECF244321}">
                <p14:modId xmlns="" xmlns:p14="http://schemas.microsoft.com/office/powerpoint/2010/main" val="4048685493"/>
              </p:ext>
            </p:extLst>
          </p:nvPr>
        </p:nvGraphicFramePr>
        <p:xfrm>
          <a:off x="952500" y="1544194"/>
          <a:ext cx="7239000" cy="1147542"/>
        </p:xfrm>
        <a:graphic>
          <a:graphicData uri="http://schemas.openxmlformats.org/drawingml/2006/table">
            <a:tbl>
              <a:tblPr>
                <a:noFill/>
                <a:tableStyleId>{94049BB3-00C0-4E36-B14F-18F9014FF099}</a:tableStyleId>
              </a:tblPr>
              <a:tblGrid>
                <a:gridCol w="4894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Узнать,</a:t>
                      </a:r>
                      <a:r>
                        <a:rPr lang="ru-RU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что такое ООП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Познакомиться</a:t>
                      </a:r>
                      <a:r>
                        <a:rPr lang="ru-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с основными принципами ООП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Увидеть</a:t>
                      </a:r>
                      <a:r>
                        <a:rPr lang="ru-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как принципы ООП реализуются на практике</a:t>
                      </a:r>
                      <a:endParaRPr lang="en-US" dirty="0" smtClean="0">
                        <a:solidFill>
                          <a:srgbClr val="3F3F3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43" name="Google Shape;2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Кратко об ООП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31461121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Функциональное программирование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6096523" y="2553696"/>
            <a:ext cx="21772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tx1"/>
                </a:solidFill>
                <a:latin typeface="+mj-lt"/>
              </a:rPr>
              <a:t>Код 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C:</a:t>
            </a:r>
            <a:endParaRPr lang="ru-RU" sz="1200" dirty="0" smtClean="0">
              <a:solidFill>
                <a:schemeClr val="tx1"/>
              </a:solidFill>
              <a:latin typeface="+mj-lt"/>
            </a:endParaRPr>
          </a:p>
          <a:p>
            <a:r>
              <a:rPr lang="en-US" sz="12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sz="1200" dirty="0">
                <a:latin typeface="Consolas" panose="020B0609020204030204" pitchFamily="49" charset="0"/>
              </a:rPr>
              <a:t>() </a:t>
            </a:r>
            <a:r>
              <a:rPr lang="en-US" sz="1200" dirty="0" smtClean="0">
                <a:latin typeface="Consolas" panose="020B0609020204030204" pitchFamily="49" charset="0"/>
              </a:rPr>
              <a:t>{</a:t>
            </a:r>
            <a:r>
              <a:rPr lang="en-US" sz="1200" dirty="0">
                <a:latin typeface="Consolas" panose="020B0609020204030204" pitchFamily="49" charset="0"/>
              </a:rPr>
              <a:t/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</a:rPr>
              <a:t> a =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6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</a:rPr>
              <a:t> b =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8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</a:rPr>
              <a:t> sum = a + b;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635349" y="2667206"/>
            <a:ext cx="433078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tx1"/>
                </a:solidFill>
              </a:rPr>
              <a:t>Код ассемблера:</a:t>
            </a:r>
          </a:p>
          <a:p>
            <a:r>
              <a:rPr lang="ru-RU" sz="1200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mov</a:t>
            </a:r>
            <a:r>
              <a:rPr lang="ru-RU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ax</a:t>
            </a:r>
            <a:r>
              <a:rPr lang="ru-RU" sz="12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x6h</a:t>
            </a:r>
            <a:r>
              <a:rPr lang="ru-RU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smtClean="0">
                <a:latin typeface="Consolas" panose="020B0609020204030204" pitchFamily="49" charset="0"/>
              </a:rPr>
              <a:t>	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; 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заносим в А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X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число 6</a:t>
            </a:r>
            <a:endParaRPr lang="ru-R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mov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cx</a:t>
            </a:r>
            <a:r>
              <a:rPr lang="ru-RU" sz="12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0x</a:t>
            </a:r>
            <a:r>
              <a:rPr lang="ru-RU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8</a:t>
            </a:r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en-US" sz="1200" dirty="0" smtClean="0">
                <a:latin typeface="Consolas" panose="020B0609020204030204" pitchFamily="49" charset="0"/>
              </a:rPr>
              <a:t>	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ru-RU" sz="1200" dirty="0">
                <a:solidFill>
                  <a:srgbClr val="7030A0"/>
                </a:solidFill>
                <a:latin typeface="Consolas" panose="020B0609020204030204" pitchFamily="49" charset="0"/>
              </a:rPr>
              <a:t>заносим в 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А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X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ru-RU" sz="1200" dirty="0">
                <a:solidFill>
                  <a:srgbClr val="7030A0"/>
                </a:solidFill>
                <a:latin typeface="Consolas" panose="020B0609020204030204" pitchFamily="49" charset="0"/>
              </a:rPr>
              <a:t>число 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8</a:t>
            </a:r>
            <a:endParaRPr lang="ru-R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mov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dx</a:t>
            </a:r>
            <a:r>
              <a:rPr lang="ru-RU" sz="12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cx</a:t>
            </a:r>
            <a:r>
              <a:rPr lang="en-US" sz="1200" dirty="0" smtClean="0">
                <a:latin typeface="Consolas" panose="020B0609020204030204" pitchFamily="49" charset="0"/>
              </a:rPr>
              <a:t>		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; 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копируем 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CX 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в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DX</a:t>
            </a:r>
            <a:r>
              <a:rPr lang="ru-RU" sz="1200" dirty="0">
                <a:solidFill>
                  <a:srgbClr val="7030A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DX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= 6</a:t>
            </a:r>
            <a:endParaRPr lang="ru-R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add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dx</a:t>
            </a:r>
            <a:r>
              <a:rPr lang="ru-RU" sz="12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ax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latin typeface="Consolas" panose="020B0609020204030204" pitchFamily="49" charset="0"/>
              </a:rPr>
              <a:t>	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; DX = DX + AX</a:t>
            </a:r>
            <a:endParaRPr lang="ru-R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099901"/>
            <a:ext cx="711337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До ООП в разработке использовался другой подход — процедурный. Программа представляется в нем как набор процедур и функций — подпрограмм, которые выполняют определенный блок кода с нужными входящими данными. </a:t>
            </a:r>
          </a:p>
        </p:txBody>
      </p:sp>
      <p:pic>
        <p:nvPicPr>
          <p:cNvPr id="79876" name="Picture 4" descr="https://lh7-rt.googleusercontent.com/slidesz/AGV_vUfBAh14117XBEAqtSepoNSzBb2WeAq3IYHfQYLk6IoQ1o1vvU24b-7zJNJFqAAilsQEtQR7HI4xu6_uk4mcbhWhpHKpnq54h3tqNQBPQRNVcGhMEODGGwcJGaIyzlfCJri1NgsM6IO2aO0vpzRqlpazILP4ueo=s2048?key=j_orzxdcFzmLafYJrIFlz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26199" y="2951855"/>
            <a:ext cx="619381" cy="6193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4403822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5944</TotalTime>
  <Words>2498</Words>
  <Application>Microsoft Office PowerPoint</Application>
  <PresentationFormat>Экран (16:9)</PresentationFormat>
  <Paragraphs>620</Paragraphs>
  <Slides>64</Slides>
  <Notes>64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64</vt:i4>
      </vt:variant>
    </vt:vector>
  </HeadingPairs>
  <TitlesOfParts>
    <vt:vector size="74" baseType="lpstr">
      <vt:lpstr>Arial</vt:lpstr>
      <vt:lpstr>Roboto</vt:lpstr>
      <vt:lpstr>Consolas</vt:lpstr>
      <vt:lpstr>HeliosExtC</vt:lpstr>
      <vt:lpstr>Calibri</vt:lpstr>
      <vt:lpstr>Arial Unicode MS</vt:lpstr>
      <vt:lpstr>Segoe UI</vt:lpstr>
      <vt:lpstr>Avenir</vt:lpstr>
      <vt:lpstr>Courier New</vt:lpstr>
      <vt:lpstr>Светлая тема</vt:lpstr>
      <vt:lpstr>ООП</vt:lpstr>
      <vt:lpstr>Слайд 2</vt:lpstr>
      <vt:lpstr>ООП </vt:lpstr>
      <vt:lpstr>ООП </vt:lpstr>
      <vt:lpstr>Правила вебинара</vt:lpstr>
      <vt:lpstr>Маршрут вебинара</vt:lpstr>
      <vt:lpstr>Цели вебинара</vt:lpstr>
      <vt:lpstr>Кратко об ООП</vt:lpstr>
      <vt:lpstr>Функциональное программирование</vt:lpstr>
      <vt:lpstr>Функциональное программирование</vt:lpstr>
      <vt:lpstr>Что такое ООП?</vt:lpstr>
      <vt:lpstr>Что из перечисленного ниже НЕ является принципом ООП?</vt:lpstr>
      <vt:lpstr>Принципы ООП</vt:lpstr>
      <vt:lpstr>Инкапсуляция</vt:lpstr>
      <vt:lpstr>Что такое инкапсуляция?</vt:lpstr>
      <vt:lpstr>Содержимое класса</vt:lpstr>
      <vt:lpstr>Права доступа</vt:lpstr>
      <vt:lpstr>Модификаторы доступа на бытовых примерах</vt:lpstr>
      <vt:lpstr>Модификаторы доступа на бытовых примерах</vt:lpstr>
      <vt:lpstr>Модификаторы доступа на бытовых примерах</vt:lpstr>
      <vt:lpstr>Best Practice</vt:lpstr>
      <vt:lpstr>Инкапсуляция дает следующую информацию</vt:lpstr>
      <vt:lpstr>Решение задач</vt:lpstr>
      <vt:lpstr>Наследование</vt:lpstr>
      <vt:lpstr>Что такое наследование?</vt:lpstr>
      <vt:lpstr>Синтаксис наследования</vt:lpstr>
      <vt:lpstr>Пример синтаксиса</vt:lpstr>
      <vt:lpstr>Что наследуется</vt:lpstr>
      <vt:lpstr>Множественное наследование запрещено</vt:lpstr>
      <vt:lpstr>Почему в C# множественное наследование запрещено</vt:lpstr>
      <vt:lpstr>Транзитивное наследование</vt:lpstr>
      <vt:lpstr>Некоторые нюансы наследования</vt:lpstr>
      <vt:lpstr>Ключевое слово base</vt:lpstr>
      <vt:lpstr> Запечатанные(sealed) классы</vt:lpstr>
      <vt:lpstr> Запечатанные(sealed) методы</vt:lpstr>
      <vt:lpstr>Конструкторы</vt:lpstr>
      <vt:lpstr>Статические члены</vt:lpstr>
      <vt:lpstr>Приватные члены</vt:lpstr>
      <vt:lpstr>Вопросы, на которые отвечает наследование</vt:lpstr>
      <vt:lpstr>Абстракция</vt:lpstr>
      <vt:lpstr>Что такое абстракция?</vt:lpstr>
      <vt:lpstr>Суть абстракции</vt:lpstr>
      <vt:lpstr>Представление абстракции в C#</vt:lpstr>
      <vt:lpstr>Кратко об интерфейсах</vt:lpstr>
      <vt:lpstr>Кратко об абстрактных классах</vt:lpstr>
      <vt:lpstr>Ключевое слово abstract</vt:lpstr>
      <vt:lpstr>Ключевое слово override</vt:lpstr>
      <vt:lpstr>Вопросы, на которые отвечает абстракция</vt:lpstr>
      <vt:lpstr>Полиморфизм</vt:lpstr>
      <vt:lpstr>Что такое полиморфизм?</vt:lpstr>
      <vt:lpstr>Полиморфизм подтипов</vt:lpstr>
      <vt:lpstr>Параметрический полиморфизм</vt:lpstr>
      <vt:lpstr>Ad hoc полиморфизм</vt:lpstr>
      <vt:lpstr>Ключевое слово virtual</vt:lpstr>
      <vt:lpstr>Ключевое слово override</vt:lpstr>
      <vt:lpstr>Ключевое слово new</vt:lpstr>
      <vt:lpstr>Полиморфизм в действии</vt:lpstr>
      <vt:lpstr>Для любителей видеоигр</vt:lpstr>
      <vt:lpstr>Вопросы, на которые отвечает полиморфизм</vt:lpstr>
      <vt:lpstr>UML (бонус)</vt:lpstr>
      <vt:lpstr>Что такое UML</vt:lpstr>
      <vt:lpstr>Элементы диаграмм</vt:lpstr>
      <vt:lpstr>Ответы на вопросы</vt:lpstr>
      <vt:lpstr>Вопросы?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Linq-запросы</dc:title>
  <dc:creator>pavel</dc:creator>
  <cp:lastModifiedBy>pavel</cp:lastModifiedBy>
  <cp:revision>585</cp:revision>
  <dcterms:modified xsi:type="dcterms:W3CDTF">2025-07-22T16:02:49Z</dcterms:modified>
</cp:coreProperties>
</file>